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91" r:id="rId2"/>
  </p:sldMasterIdLst>
  <p:notesMasterIdLst>
    <p:notesMasterId r:id="rId94"/>
  </p:notesMasterIdLst>
  <p:sldIdLst>
    <p:sldId id="256" r:id="rId3"/>
    <p:sldId id="345" r:id="rId4"/>
    <p:sldId id="344" r:id="rId5"/>
    <p:sldId id="257" r:id="rId6"/>
    <p:sldId id="266" r:id="rId7"/>
    <p:sldId id="258" r:id="rId8"/>
    <p:sldId id="260" r:id="rId9"/>
    <p:sldId id="259" r:id="rId10"/>
    <p:sldId id="267" r:id="rId11"/>
    <p:sldId id="261" r:id="rId12"/>
    <p:sldId id="262"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346" r:id="rId43"/>
    <p:sldId id="347" r:id="rId44"/>
    <p:sldId id="264" r:id="rId45"/>
    <p:sldId id="299" r:id="rId46"/>
    <p:sldId id="300" r:id="rId47"/>
    <p:sldId id="301" r:id="rId48"/>
    <p:sldId id="348" r:id="rId49"/>
    <p:sldId id="302" r:id="rId50"/>
    <p:sldId id="303" r:id="rId51"/>
    <p:sldId id="304" r:id="rId52"/>
    <p:sldId id="305" r:id="rId53"/>
    <p:sldId id="306" r:id="rId54"/>
    <p:sldId id="349" r:id="rId55"/>
    <p:sldId id="308" r:id="rId56"/>
    <p:sldId id="311" r:id="rId57"/>
    <p:sldId id="312" r:id="rId58"/>
    <p:sldId id="313" r:id="rId59"/>
    <p:sldId id="314" r:id="rId60"/>
    <p:sldId id="315" r:id="rId61"/>
    <p:sldId id="316" r:id="rId62"/>
    <p:sldId id="310" r:id="rId63"/>
    <p:sldId id="317" r:id="rId64"/>
    <p:sldId id="318" r:id="rId65"/>
    <p:sldId id="319" r:id="rId66"/>
    <p:sldId id="321" r:id="rId67"/>
    <p:sldId id="322" r:id="rId68"/>
    <p:sldId id="320" r:id="rId69"/>
    <p:sldId id="309" r:id="rId70"/>
    <p:sldId id="325" r:id="rId71"/>
    <p:sldId id="324" r:id="rId72"/>
    <p:sldId id="323" r:id="rId73"/>
    <p:sldId id="327" r:id="rId74"/>
    <p:sldId id="326" r:id="rId75"/>
    <p:sldId id="329" r:id="rId76"/>
    <p:sldId id="328" r:id="rId77"/>
    <p:sldId id="350" r:id="rId78"/>
    <p:sldId id="330" r:id="rId79"/>
    <p:sldId id="331" r:id="rId80"/>
    <p:sldId id="332" r:id="rId81"/>
    <p:sldId id="333" r:id="rId82"/>
    <p:sldId id="334" r:id="rId83"/>
    <p:sldId id="335" r:id="rId84"/>
    <p:sldId id="351" r:id="rId85"/>
    <p:sldId id="336" r:id="rId86"/>
    <p:sldId id="337" r:id="rId87"/>
    <p:sldId id="338" r:id="rId88"/>
    <p:sldId id="339" r:id="rId89"/>
    <p:sldId id="340" r:id="rId90"/>
    <p:sldId id="341" r:id="rId91"/>
    <p:sldId id="342" r:id="rId92"/>
    <p:sldId id="352"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5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54" y="6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9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077767-3C32-485F-8BB9-F009F4A2C145}" type="doc">
      <dgm:prSet loTypeId="urn:microsoft.com/office/officeart/2005/8/layout/chart3" loCatId="cycle" qsTypeId="urn:microsoft.com/office/officeart/2005/8/quickstyle/simple4" qsCatId="simple" csTypeId="urn:microsoft.com/office/officeart/2005/8/colors/colorful2" csCatId="colorful" phldr="1"/>
      <dgm:spPr/>
    </dgm:pt>
    <dgm:pt modelId="{372203B5-73F9-48ED-8530-0A87599362D6}">
      <dgm:prSet phldrT="[Text]"/>
      <dgm:spPr/>
      <dgm:t>
        <a:bodyPr/>
        <a:lstStyle/>
        <a:p>
          <a:r>
            <a:rPr lang="en-US" dirty="0" smtClean="0"/>
            <a:t>Aastha </a:t>
          </a:r>
          <a:endParaRPr lang="en-US" dirty="0"/>
        </a:p>
      </dgm:t>
    </dgm:pt>
    <dgm:pt modelId="{3A1D3B51-04F9-4DA8-8288-BE9742EAA8FC}" type="parTrans" cxnId="{B34FF6C9-A0D1-4018-8267-8C796EF9101A}">
      <dgm:prSet/>
      <dgm:spPr/>
      <dgm:t>
        <a:bodyPr/>
        <a:lstStyle/>
        <a:p>
          <a:endParaRPr lang="en-US"/>
        </a:p>
      </dgm:t>
    </dgm:pt>
    <dgm:pt modelId="{219F01F0-20E5-4ACE-B2DF-842D94520383}" type="sibTrans" cxnId="{B34FF6C9-A0D1-4018-8267-8C796EF9101A}">
      <dgm:prSet/>
      <dgm:spPr/>
      <dgm:t>
        <a:bodyPr/>
        <a:lstStyle/>
        <a:p>
          <a:endParaRPr lang="en-US"/>
        </a:p>
      </dgm:t>
    </dgm:pt>
    <dgm:pt modelId="{A681450B-BAAD-4632-989D-27CF5B5435A9}">
      <dgm:prSet phldrT="[Text]"/>
      <dgm:spPr/>
      <dgm:t>
        <a:bodyPr/>
        <a:lstStyle/>
        <a:p>
          <a:r>
            <a:rPr lang="en-US" dirty="0" smtClean="0"/>
            <a:t>Gireesha</a:t>
          </a:r>
          <a:endParaRPr lang="en-US" dirty="0"/>
        </a:p>
      </dgm:t>
    </dgm:pt>
    <dgm:pt modelId="{AE060CE2-76D4-4601-98DE-0B16628BC9CA}" type="parTrans" cxnId="{71F86207-3C99-4A6E-AE27-CD7DEAACF62A}">
      <dgm:prSet/>
      <dgm:spPr/>
      <dgm:t>
        <a:bodyPr/>
        <a:lstStyle/>
        <a:p>
          <a:endParaRPr lang="en-US"/>
        </a:p>
      </dgm:t>
    </dgm:pt>
    <dgm:pt modelId="{CCEDE3CF-C8E8-4F60-A1F8-414093395108}" type="sibTrans" cxnId="{71F86207-3C99-4A6E-AE27-CD7DEAACF62A}">
      <dgm:prSet/>
      <dgm:spPr/>
      <dgm:t>
        <a:bodyPr/>
        <a:lstStyle/>
        <a:p>
          <a:endParaRPr lang="en-US"/>
        </a:p>
      </dgm:t>
    </dgm:pt>
    <dgm:pt modelId="{18106615-6F92-479B-ABF9-D6A2853D129F}">
      <dgm:prSet phldrT="[Text]"/>
      <dgm:spPr/>
      <dgm:t>
        <a:bodyPr/>
        <a:lstStyle/>
        <a:p>
          <a:r>
            <a:rPr lang="en-US" dirty="0" smtClean="0"/>
            <a:t>Soumya</a:t>
          </a:r>
          <a:endParaRPr lang="en-US" dirty="0"/>
        </a:p>
      </dgm:t>
    </dgm:pt>
    <dgm:pt modelId="{725FFF73-4FEC-4890-8B6F-C386305936A3}" type="parTrans" cxnId="{DEEF9C0D-D881-454E-BA5E-AA1027B1B574}">
      <dgm:prSet/>
      <dgm:spPr/>
      <dgm:t>
        <a:bodyPr/>
        <a:lstStyle/>
        <a:p>
          <a:endParaRPr lang="en-US"/>
        </a:p>
      </dgm:t>
    </dgm:pt>
    <dgm:pt modelId="{7AB06771-D505-4CDD-8ED4-B6CB52CFF0FA}" type="sibTrans" cxnId="{DEEF9C0D-D881-454E-BA5E-AA1027B1B574}">
      <dgm:prSet/>
      <dgm:spPr/>
      <dgm:t>
        <a:bodyPr/>
        <a:lstStyle/>
        <a:p>
          <a:endParaRPr lang="en-US"/>
        </a:p>
      </dgm:t>
    </dgm:pt>
    <dgm:pt modelId="{9BF82BBC-351F-4A3B-BA56-1E3C87A905E9}">
      <dgm:prSet phldrT="[Text]"/>
      <dgm:spPr/>
      <dgm:t>
        <a:bodyPr/>
        <a:lstStyle/>
        <a:p>
          <a:r>
            <a:rPr lang="en-US" dirty="0" smtClean="0"/>
            <a:t>Rahul</a:t>
          </a:r>
          <a:endParaRPr lang="en-US" dirty="0"/>
        </a:p>
      </dgm:t>
    </dgm:pt>
    <dgm:pt modelId="{6007A59B-95E7-463D-834D-FFC1D2176A54}" type="parTrans" cxnId="{BA537615-26C6-4034-9878-974C1A311A6B}">
      <dgm:prSet/>
      <dgm:spPr/>
      <dgm:t>
        <a:bodyPr/>
        <a:lstStyle/>
        <a:p>
          <a:endParaRPr lang="en-US"/>
        </a:p>
      </dgm:t>
    </dgm:pt>
    <dgm:pt modelId="{975C03C3-CDC6-4B68-9BE9-AB96A147D4C9}" type="sibTrans" cxnId="{BA537615-26C6-4034-9878-974C1A311A6B}">
      <dgm:prSet/>
      <dgm:spPr/>
      <dgm:t>
        <a:bodyPr/>
        <a:lstStyle/>
        <a:p>
          <a:endParaRPr lang="en-US"/>
        </a:p>
      </dgm:t>
    </dgm:pt>
    <dgm:pt modelId="{DFC97ADB-428F-4E23-A78A-2B09F5FD6C99}">
      <dgm:prSet phldrT="[Text]"/>
      <dgm:spPr/>
      <dgm:t>
        <a:bodyPr/>
        <a:lstStyle/>
        <a:p>
          <a:r>
            <a:rPr lang="en-US" dirty="0" err="1" smtClean="0"/>
            <a:t>Vamshi</a:t>
          </a:r>
          <a:endParaRPr lang="en-US" dirty="0"/>
        </a:p>
      </dgm:t>
    </dgm:pt>
    <dgm:pt modelId="{8053E6A4-F056-4281-A255-B4A83379C300}" type="parTrans" cxnId="{8070F15C-E51D-4CA9-8868-08FD442C32BD}">
      <dgm:prSet/>
      <dgm:spPr/>
      <dgm:t>
        <a:bodyPr/>
        <a:lstStyle/>
        <a:p>
          <a:endParaRPr lang="en-US"/>
        </a:p>
      </dgm:t>
    </dgm:pt>
    <dgm:pt modelId="{7BB565A1-AAFF-4AA4-9288-7AE962D857A5}" type="sibTrans" cxnId="{8070F15C-E51D-4CA9-8868-08FD442C32BD}">
      <dgm:prSet/>
      <dgm:spPr/>
      <dgm:t>
        <a:bodyPr/>
        <a:lstStyle/>
        <a:p>
          <a:endParaRPr lang="en-US"/>
        </a:p>
      </dgm:t>
    </dgm:pt>
    <dgm:pt modelId="{C6A5E9A3-2648-4497-989C-0751DC76312F}" type="pres">
      <dgm:prSet presAssocID="{FC077767-3C32-485F-8BB9-F009F4A2C145}" presName="compositeShape" presStyleCnt="0">
        <dgm:presLayoutVars>
          <dgm:chMax val="7"/>
          <dgm:dir/>
          <dgm:resizeHandles val="exact"/>
        </dgm:presLayoutVars>
      </dgm:prSet>
      <dgm:spPr/>
    </dgm:pt>
    <dgm:pt modelId="{CA64E953-530E-4545-9019-FF441D8290B3}" type="pres">
      <dgm:prSet presAssocID="{FC077767-3C32-485F-8BB9-F009F4A2C145}" presName="wedge1" presStyleLbl="node1" presStyleIdx="0" presStyleCnt="5"/>
      <dgm:spPr/>
      <dgm:t>
        <a:bodyPr/>
        <a:lstStyle/>
        <a:p>
          <a:endParaRPr lang="en-US"/>
        </a:p>
      </dgm:t>
    </dgm:pt>
    <dgm:pt modelId="{0A2417C3-6DFF-44C9-BF55-5568DCC0298B}" type="pres">
      <dgm:prSet presAssocID="{FC077767-3C32-485F-8BB9-F009F4A2C145}" presName="wedge1Tx" presStyleLbl="node1" presStyleIdx="0" presStyleCnt="5">
        <dgm:presLayoutVars>
          <dgm:chMax val="0"/>
          <dgm:chPref val="0"/>
          <dgm:bulletEnabled val="1"/>
        </dgm:presLayoutVars>
      </dgm:prSet>
      <dgm:spPr/>
      <dgm:t>
        <a:bodyPr/>
        <a:lstStyle/>
        <a:p>
          <a:endParaRPr lang="en-US"/>
        </a:p>
      </dgm:t>
    </dgm:pt>
    <dgm:pt modelId="{26437E69-2B07-4CBB-9AD1-5DFCAC20FA6C}" type="pres">
      <dgm:prSet presAssocID="{FC077767-3C32-485F-8BB9-F009F4A2C145}" presName="wedge2" presStyleLbl="node1" presStyleIdx="1" presStyleCnt="5"/>
      <dgm:spPr/>
      <dgm:t>
        <a:bodyPr/>
        <a:lstStyle/>
        <a:p>
          <a:endParaRPr lang="en-US"/>
        </a:p>
      </dgm:t>
    </dgm:pt>
    <dgm:pt modelId="{CC8E0DF2-2505-45F3-A286-0F97D5F3416C}" type="pres">
      <dgm:prSet presAssocID="{FC077767-3C32-485F-8BB9-F009F4A2C145}" presName="wedge2Tx" presStyleLbl="node1" presStyleIdx="1" presStyleCnt="5">
        <dgm:presLayoutVars>
          <dgm:chMax val="0"/>
          <dgm:chPref val="0"/>
          <dgm:bulletEnabled val="1"/>
        </dgm:presLayoutVars>
      </dgm:prSet>
      <dgm:spPr/>
      <dgm:t>
        <a:bodyPr/>
        <a:lstStyle/>
        <a:p>
          <a:endParaRPr lang="en-US"/>
        </a:p>
      </dgm:t>
    </dgm:pt>
    <dgm:pt modelId="{53FD7D0A-C87C-4280-945F-65C10C3EE139}" type="pres">
      <dgm:prSet presAssocID="{FC077767-3C32-485F-8BB9-F009F4A2C145}" presName="wedge3" presStyleLbl="node1" presStyleIdx="2" presStyleCnt="5"/>
      <dgm:spPr/>
      <dgm:t>
        <a:bodyPr/>
        <a:lstStyle/>
        <a:p>
          <a:endParaRPr lang="en-US"/>
        </a:p>
      </dgm:t>
    </dgm:pt>
    <dgm:pt modelId="{DC23E4D8-A43A-4AF9-A0BC-401FCF635738}" type="pres">
      <dgm:prSet presAssocID="{FC077767-3C32-485F-8BB9-F009F4A2C145}" presName="wedge3Tx" presStyleLbl="node1" presStyleIdx="2" presStyleCnt="5">
        <dgm:presLayoutVars>
          <dgm:chMax val="0"/>
          <dgm:chPref val="0"/>
          <dgm:bulletEnabled val="1"/>
        </dgm:presLayoutVars>
      </dgm:prSet>
      <dgm:spPr/>
      <dgm:t>
        <a:bodyPr/>
        <a:lstStyle/>
        <a:p>
          <a:endParaRPr lang="en-US"/>
        </a:p>
      </dgm:t>
    </dgm:pt>
    <dgm:pt modelId="{BBE48FA2-6163-428F-95EA-A2F9438E998E}" type="pres">
      <dgm:prSet presAssocID="{FC077767-3C32-485F-8BB9-F009F4A2C145}" presName="wedge4" presStyleLbl="node1" presStyleIdx="3" presStyleCnt="5"/>
      <dgm:spPr/>
      <dgm:t>
        <a:bodyPr/>
        <a:lstStyle/>
        <a:p>
          <a:endParaRPr lang="en-US"/>
        </a:p>
      </dgm:t>
    </dgm:pt>
    <dgm:pt modelId="{C42EA25E-E202-444A-904B-BEFDF8211967}" type="pres">
      <dgm:prSet presAssocID="{FC077767-3C32-485F-8BB9-F009F4A2C145}" presName="wedge4Tx" presStyleLbl="node1" presStyleIdx="3" presStyleCnt="5">
        <dgm:presLayoutVars>
          <dgm:chMax val="0"/>
          <dgm:chPref val="0"/>
          <dgm:bulletEnabled val="1"/>
        </dgm:presLayoutVars>
      </dgm:prSet>
      <dgm:spPr/>
      <dgm:t>
        <a:bodyPr/>
        <a:lstStyle/>
        <a:p>
          <a:endParaRPr lang="en-US"/>
        </a:p>
      </dgm:t>
    </dgm:pt>
    <dgm:pt modelId="{B53DE27E-ACF1-4A9F-B023-313845E259A1}" type="pres">
      <dgm:prSet presAssocID="{FC077767-3C32-485F-8BB9-F009F4A2C145}" presName="wedge5" presStyleLbl="node1" presStyleIdx="4" presStyleCnt="5"/>
      <dgm:spPr/>
      <dgm:t>
        <a:bodyPr/>
        <a:lstStyle/>
        <a:p>
          <a:endParaRPr lang="en-US"/>
        </a:p>
      </dgm:t>
    </dgm:pt>
    <dgm:pt modelId="{8B1DE695-2A69-4DF7-B61B-68BDB17A3F71}" type="pres">
      <dgm:prSet presAssocID="{FC077767-3C32-485F-8BB9-F009F4A2C145}" presName="wedge5Tx" presStyleLbl="node1" presStyleIdx="4" presStyleCnt="5">
        <dgm:presLayoutVars>
          <dgm:chMax val="0"/>
          <dgm:chPref val="0"/>
          <dgm:bulletEnabled val="1"/>
        </dgm:presLayoutVars>
      </dgm:prSet>
      <dgm:spPr/>
      <dgm:t>
        <a:bodyPr/>
        <a:lstStyle/>
        <a:p>
          <a:endParaRPr lang="en-US"/>
        </a:p>
      </dgm:t>
    </dgm:pt>
  </dgm:ptLst>
  <dgm:cxnLst>
    <dgm:cxn modelId="{BA537615-26C6-4034-9878-974C1A311A6B}" srcId="{FC077767-3C32-485F-8BB9-F009F4A2C145}" destId="{9BF82BBC-351F-4A3B-BA56-1E3C87A905E9}" srcOrd="3" destOrd="0" parTransId="{6007A59B-95E7-463D-834D-FFC1D2176A54}" sibTransId="{975C03C3-CDC6-4B68-9BE9-AB96A147D4C9}"/>
    <dgm:cxn modelId="{649F7818-BA41-476E-814F-99BFC731F8F7}" type="presOf" srcId="{A681450B-BAAD-4632-989D-27CF5B5435A9}" destId="{CC8E0DF2-2505-45F3-A286-0F97D5F3416C}" srcOrd="1" destOrd="0" presId="urn:microsoft.com/office/officeart/2005/8/layout/chart3"/>
    <dgm:cxn modelId="{5BB469B8-44AC-4E2A-9BE6-E58B176010F0}" type="presOf" srcId="{FC077767-3C32-485F-8BB9-F009F4A2C145}" destId="{C6A5E9A3-2648-4497-989C-0751DC76312F}" srcOrd="0" destOrd="0" presId="urn:microsoft.com/office/officeart/2005/8/layout/chart3"/>
    <dgm:cxn modelId="{B34FF6C9-A0D1-4018-8267-8C796EF9101A}" srcId="{FC077767-3C32-485F-8BB9-F009F4A2C145}" destId="{372203B5-73F9-48ED-8530-0A87599362D6}" srcOrd="0" destOrd="0" parTransId="{3A1D3B51-04F9-4DA8-8288-BE9742EAA8FC}" sibTransId="{219F01F0-20E5-4ACE-B2DF-842D94520383}"/>
    <dgm:cxn modelId="{CA17A0DE-6AAE-44AF-8504-7CE87F447612}" type="presOf" srcId="{9BF82BBC-351F-4A3B-BA56-1E3C87A905E9}" destId="{C42EA25E-E202-444A-904B-BEFDF8211967}" srcOrd="1" destOrd="0" presId="urn:microsoft.com/office/officeart/2005/8/layout/chart3"/>
    <dgm:cxn modelId="{A32E6583-1783-4667-B8DA-01F1FB2E0416}" type="presOf" srcId="{18106615-6F92-479B-ABF9-D6A2853D129F}" destId="{53FD7D0A-C87C-4280-945F-65C10C3EE139}" srcOrd="0" destOrd="0" presId="urn:microsoft.com/office/officeart/2005/8/layout/chart3"/>
    <dgm:cxn modelId="{8070F15C-E51D-4CA9-8868-08FD442C32BD}" srcId="{FC077767-3C32-485F-8BB9-F009F4A2C145}" destId="{DFC97ADB-428F-4E23-A78A-2B09F5FD6C99}" srcOrd="4" destOrd="0" parTransId="{8053E6A4-F056-4281-A255-B4A83379C300}" sibTransId="{7BB565A1-AAFF-4AA4-9288-7AE962D857A5}"/>
    <dgm:cxn modelId="{71F86207-3C99-4A6E-AE27-CD7DEAACF62A}" srcId="{FC077767-3C32-485F-8BB9-F009F4A2C145}" destId="{A681450B-BAAD-4632-989D-27CF5B5435A9}" srcOrd="1" destOrd="0" parTransId="{AE060CE2-76D4-4601-98DE-0B16628BC9CA}" sibTransId="{CCEDE3CF-C8E8-4F60-A1F8-414093395108}"/>
    <dgm:cxn modelId="{EC91769C-010F-47E4-BAB5-7343A584D14E}" type="presOf" srcId="{DFC97ADB-428F-4E23-A78A-2B09F5FD6C99}" destId="{8B1DE695-2A69-4DF7-B61B-68BDB17A3F71}" srcOrd="1" destOrd="0" presId="urn:microsoft.com/office/officeart/2005/8/layout/chart3"/>
    <dgm:cxn modelId="{0C844ADC-BDBF-4CDA-B5C4-ED5C6262CA3B}" type="presOf" srcId="{372203B5-73F9-48ED-8530-0A87599362D6}" destId="{0A2417C3-6DFF-44C9-BF55-5568DCC0298B}" srcOrd="1" destOrd="0" presId="urn:microsoft.com/office/officeart/2005/8/layout/chart3"/>
    <dgm:cxn modelId="{5C1FAE03-7487-463E-A3F6-2EA67C473F5C}" type="presOf" srcId="{9BF82BBC-351F-4A3B-BA56-1E3C87A905E9}" destId="{BBE48FA2-6163-428F-95EA-A2F9438E998E}" srcOrd="0" destOrd="0" presId="urn:microsoft.com/office/officeart/2005/8/layout/chart3"/>
    <dgm:cxn modelId="{2736649D-4800-4C87-B7CB-F87D593001C9}" type="presOf" srcId="{18106615-6F92-479B-ABF9-D6A2853D129F}" destId="{DC23E4D8-A43A-4AF9-A0BC-401FCF635738}" srcOrd="1" destOrd="0" presId="urn:microsoft.com/office/officeart/2005/8/layout/chart3"/>
    <dgm:cxn modelId="{6096C3A3-0FEF-47BB-AF0C-28F87920C832}" type="presOf" srcId="{372203B5-73F9-48ED-8530-0A87599362D6}" destId="{CA64E953-530E-4545-9019-FF441D8290B3}" srcOrd="0" destOrd="0" presId="urn:microsoft.com/office/officeart/2005/8/layout/chart3"/>
    <dgm:cxn modelId="{5FA4BC00-4E4D-4343-8F81-F04A70557C19}" type="presOf" srcId="{DFC97ADB-428F-4E23-A78A-2B09F5FD6C99}" destId="{B53DE27E-ACF1-4A9F-B023-313845E259A1}" srcOrd="0" destOrd="0" presId="urn:microsoft.com/office/officeart/2005/8/layout/chart3"/>
    <dgm:cxn modelId="{AC182C1F-0B44-4884-9280-C5CBA71AA6DF}" type="presOf" srcId="{A681450B-BAAD-4632-989D-27CF5B5435A9}" destId="{26437E69-2B07-4CBB-9AD1-5DFCAC20FA6C}" srcOrd="0" destOrd="0" presId="urn:microsoft.com/office/officeart/2005/8/layout/chart3"/>
    <dgm:cxn modelId="{DEEF9C0D-D881-454E-BA5E-AA1027B1B574}" srcId="{FC077767-3C32-485F-8BB9-F009F4A2C145}" destId="{18106615-6F92-479B-ABF9-D6A2853D129F}" srcOrd="2" destOrd="0" parTransId="{725FFF73-4FEC-4890-8B6F-C386305936A3}" sibTransId="{7AB06771-D505-4CDD-8ED4-B6CB52CFF0FA}"/>
    <dgm:cxn modelId="{2CEF60F3-D507-41DA-A8DF-EEA9356DD87B}" type="presParOf" srcId="{C6A5E9A3-2648-4497-989C-0751DC76312F}" destId="{CA64E953-530E-4545-9019-FF441D8290B3}" srcOrd="0" destOrd="0" presId="urn:microsoft.com/office/officeart/2005/8/layout/chart3"/>
    <dgm:cxn modelId="{C85A930A-A77E-40C4-B1A6-ADC15DD12EBB}" type="presParOf" srcId="{C6A5E9A3-2648-4497-989C-0751DC76312F}" destId="{0A2417C3-6DFF-44C9-BF55-5568DCC0298B}" srcOrd="1" destOrd="0" presId="urn:microsoft.com/office/officeart/2005/8/layout/chart3"/>
    <dgm:cxn modelId="{9D7821FB-0A5B-4E9A-AE6B-2018D5A58E25}" type="presParOf" srcId="{C6A5E9A3-2648-4497-989C-0751DC76312F}" destId="{26437E69-2B07-4CBB-9AD1-5DFCAC20FA6C}" srcOrd="2" destOrd="0" presId="urn:microsoft.com/office/officeart/2005/8/layout/chart3"/>
    <dgm:cxn modelId="{82AFFA6C-397F-4057-985A-D7E1206D88C1}" type="presParOf" srcId="{C6A5E9A3-2648-4497-989C-0751DC76312F}" destId="{CC8E0DF2-2505-45F3-A286-0F97D5F3416C}" srcOrd="3" destOrd="0" presId="urn:microsoft.com/office/officeart/2005/8/layout/chart3"/>
    <dgm:cxn modelId="{25429B6F-DAEB-42E1-B088-871064776DE5}" type="presParOf" srcId="{C6A5E9A3-2648-4497-989C-0751DC76312F}" destId="{53FD7D0A-C87C-4280-945F-65C10C3EE139}" srcOrd="4" destOrd="0" presId="urn:microsoft.com/office/officeart/2005/8/layout/chart3"/>
    <dgm:cxn modelId="{B3304915-72A3-44F6-99A9-E957B9A9EB91}" type="presParOf" srcId="{C6A5E9A3-2648-4497-989C-0751DC76312F}" destId="{DC23E4D8-A43A-4AF9-A0BC-401FCF635738}" srcOrd="5" destOrd="0" presId="urn:microsoft.com/office/officeart/2005/8/layout/chart3"/>
    <dgm:cxn modelId="{551C2A35-78A7-4805-9DED-A3521096FF57}" type="presParOf" srcId="{C6A5E9A3-2648-4497-989C-0751DC76312F}" destId="{BBE48FA2-6163-428F-95EA-A2F9438E998E}" srcOrd="6" destOrd="0" presId="urn:microsoft.com/office/officeart/2005/8/layout/chart3"/>
    <dgm:cxn modelId="{14024990-088C-41B2-831F-5D6598C47F54}" type="presParOf" srcId="{C6A5E9A3-2648-4497-989C-0751DC76312F}" destId="{C42EA25E-E202-444A-904B-BEFDF8211967}" srcOrd="7" destOrd="0" presId="urn:microsoft.com/office/officeart/2005/8/layout/chart3"/>
    <dgm:cxn modelId="{364C07CE-7773-488E-955E-CA26A8161CF9}" type="presParOf" srcId="{C6A5E9A3-2648-4497-989C-0751DC76312F}" destId="{B53DE27E-ACF1-4A9F-B023-313845E259A1}" srcOrd="8" destOrd="0" presId="urn:microsoft.com/office/officeart/2005/8/layout/chart3"/>
    <dgm:cxn modelId="{46C1E2DD-3C2E-4153-A34D-A84E1E4F176A}" type="presParOf" srcId="{C6A5E9A3-2648-4497-989C-0751DC76312F}" destId="{8B1DE695-2A69-4DF7-B61B-68BDB17A3F71}" srcOrd="9"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64E953-530E-4545-9019-FF441D8290B3}">
      <dsp:nvSpPr>
        <dsp:cNvPr id="0" name=""/>
        <dsp:cNvSpPr/>
      </dsp:nvSpPr>
      <dsp:spPr>
        <a:xfrm>
          <a:off x="1867814" y="323765"/>
          <a:ext cx="4551680" cy="4551680"/>
        </a:xfrm>
        <a:prstGeom prst="pie">
          <a:avLst>
            <a:gd name="adj1" fmla="val 16200000"/>
            <a:gd name="adj2" fmla="val 2052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smtClean="0"/>
            <a:t>Aastha </a:t>
          </a:r>
          <a:endParaRPr lang="en-US" sz="2800" kern="1200" dirty="0"/>
        </a:p>
      </dsp:txBody>
      <dsp:txXfrm>
        <a:off x="4201092" y="1003808"/>
        <a:ext cx="1544320" cy="1056640"/>
      </dsp:txXfrm>
    </dsp:sp>
    <dsp:sp modelId="{26437E69-2B07-4CBB-9AD1-5DFCAC20FA6C}">
      <dsp:nvSpPr>
        <dsp:cNvPr id="0" name=""/>
        <dsp:cNvSpPr/>
      </dsp:nvSpPr>
      <dsp:spPr>
        <a:xfrm>
          <a:off x="1708505" y="543221"/>
          <a:ext cx="4551680" cy="4551680"/>
        </a:xfrm>
        <a:prstGeom prst="pie">
          <a:avLst>
            <a:gd name="adj1" fmla="val 20520000"/>
            <a:gd name="adj2" fmla="val 3240000"/>
          </a:avLst>
        </a:prstGeom>
        <a:gradFill rotWithShape="0">
          <a:gsLst>
            <a:gs pos="0">
              <a:schemeClr val="accent2">
                <a:hueOff val="1267329"/>
                <a:satOff val="-3253"/>
                <a:lumOff val="-8137"/>
                <a:alphaOff val="0"/>
                <a:satMod val="103000"/>
                <a:lumMod val="102000"/>
                <a:tint val="94000"/>
              </a:schemeClr>
            </a:gs>
            <a:gs pos="50000">
              <a:schemeClr val="accent2">
                <a:hueOff val="1267329"/>
                <a:satOff val="-3253"/>
                <a:lumOff val="-8137"/>
                <a:alphaOff val="0"/>
                <a:satMod val="110000"/>
                <a:lumMod val="100000"/>
                <a:shade val="100000"/>
              </a:schemeClr>
            </a:gs>
            <a:gs pos="100000">
              <a:schemeClr val="accent2">
                <a:hueOff val="1267329"/>
                <a:satOff val="-3253"/>
                <a:lumOff val="-813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smtClean="0"/>
            <a:t>Gireesha</a:t>
          </a:r>
          <a:endParaRPr lang="en-US" sz="2800" kern="1200" dirty="0"/>
        </a:p>
      </dsp:txBody>
      <dsp:txXfrm>
        <a:off x="4683353" y="2602314"/>
        <a:ext cx="1354666" cy="1143338"/>
      </dsp:txXfrm>
    </dsp:sp>
    <dsp:sp modelId="{53FD7D0A-C87C-4280-945F-65C10C3EE139}">
      <dsp:nvSpPr>
        <dsp:cNvPr id="0" name=""/>
        <dsp:cNvSpPr/>
      </dsp:nvSpPr>
      <dsp:spPr>
        <a:xfrm>
          <a:off x="1708505" y="543221"/>
          <a:ext cx="4551680" cy="4551680"/>
        </a:xfrm>
        <a:prstGeom prst="pie">
          <a:avLst>
            <a:gd name="adj1" fmla="val 3240000"/>
            <a:gd name="adj2" fmla="val 7560000"/>
          </a:avLst>
        </a:prstGeom>
        <a:gradFill rotWithShape="0">
          <a:gsLst>
            <a:gs pos="0">
              <a:schemeClr val="accent2">
                <a:hueOff val="2534658"/>
                <a:satOff val="-6506"/>
                <a:lumOff val="-16273"/>
                <a:alphaOff val="0"/>
                <a:satMod val="103000"/>
                <a:lumMod val="102000"/>
                <a:tint val="94000"/>
              </a:schemeClr>
            </a:gs>
            <a:gs pos="50000">
              <a:schemeClr val="accent2">
                <a:hueOff val="2534658"/>
                <a:satOff val="-6506"/>
                <a:lumOff val="-16273"/>
                <a:alphaOff val="0"/>
                <a:satMod val="110000"/>
                <a:lumMod val="100000"/>
                <a:shade val="100000"/>
              </a:schemeClr>
            </a:gs>
            <a:gs pos="100000">
              <a:schemeClr val="accent2">
                <a:hueOff val="2534658"/>
                <a:satOff val="-6506"/>
                <a:lumOff val="-1627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smtClean="0"/>
            <a:t>Soumya</a:t>
          </a:r>
          <a:endParaRPr lang="en-US" sz="2800" kern="1200" dirty="0"/>
        </a:p>
      </dsp:txBody>
      <dsp:txXfrm>
        <a:off x="3171545" y="3956981"/>
        <a:ext cx="1625600" cy="975360"/>
      </dsp:txXfrm>
    </dsp:sp>
    <dsp:sp modelId="{BBE48FA2-6163-428F-95EA-A2F9438E998E}">
      <dsp:nvSpPr>
        <dsp:cNvPr id="0" name=""/>
        <dsp:cNvSpPr/>
      </dsp:nvSpPr>
      <dsp:spPr>
        <a:xfrm>
          <a:off x="1708505" y="543221"/>
          <a:ext cx="4551680" cy="4551680"/>
        </a:xfrm>
        <a:prstGeom prst="pie">
          <a:avLst>
            <a:gd name="adj1" fmla="val 7560000"/>
            <a:gd name="adj2" fmla="val 11880000"/>
          </a:avLst>
        </a:prstGeom>
        <a:gradFill rotWithShape="0">
          <a:gsLst>
            <a:gs pos="0">
              <a:schemeClr val="accent2">
                <a:hueOff val="3801987"/>
                <a:satOff val="-9760"/>
                <a:lumOff val="-24410"/>
                <a:alphaOff val="0"/>
                <a:satMod val="103000"/>
                <a:lumMod val="102000"/>
                <a:tint val="94000"/>
              </a:schemeClr>
            </a:gs>
            <a:gs pos="50000">
              <a:schemeClr val="accent2">
                <a:hueOff val="3801987"/>
                <a:satOff val="-9760"/>
                <a:lumOff val="-24410"/>
                <a:alphaOff val="0"/>
                <a:satMod val="110000"/>
                <a:lumMod val="100000"/>
                <a:shade val="100000"/>
              </a:schemeClr>
            </a:gs>
            <a:gs pos="100000">
              <a:schemeClr val="accent2">
                <a:hueOff val="3801987"/>
                <a:satOff val="-9760"/>
                <a:lumOff val="-2441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smtClean="0"/>
            <a:t>Rahul</a:t>
          </a:r>
          <a:endParaRPr lang="en-US" sz="2800" kern="1200" dirty="0"/>
        </a:p>
      </dsp:txBody>
      <dsp:txXfrm>
        <a:off x="1925252" y="2602314"/>
        <a:ext cx="1354666" cy="1143338"/>
      </dsp:txXfrm>
    </dsp:sp>
    <dsp:sp modelId="{B53DE27E-ACF1-4A9F-B023-313845E259A1}">
      <dsp:nvSpPr>
        <dsp:cNvPr id="0" name=""/>
        <dsp:cNvSpPr/>
      </dsp:nvSpPr>
      <dsp:spPr>
        <a:xfrm>
          <a:off x="1708505" y="543221"/>
          <a:ext cx="4551680" cy="4551680"/>
        </a:xfrm>
        <a:prstGeom prst="pie">
          <a:avLst>
            <a:gd name="adj1" fmla="val 11880000"/>
            <a:gd name="adj2" fmla="val 16200000"/>
          </a:avLst>
        </a:prstGeom>
        <a:gradFill rotWithShape="0">
          <a:gsLst>
            <a:gs pos="0">
              <a:schemeClr val="accent2">
                <a:hueOff val="5069316"/>
                <a:satOff val="-13013"/>
                <a:lumOff val="-32546"/>
                <a:alphaOff val="0"/>
                <a:satMod val="103000"/>
                <a:lumMod val="102000"/>
                <a:tint val="94000"/>
              </a:schemeClr>
            </a:gs>
            <a:gs pos="50000">
              <a:schemeClr val="accent2">
                <a:hueOff val="5069316"/>
                <a:satOff val="-13013"/>
                <a:lumOff val="-32546"/>
                <a:alphaOff val="0"/>
                <a:satMod val="110000"/>
                <a:lumMod val="100000"/>
                <a:shade val="100000"/>
              </a:schemeClr>
            </a:gs>
            <a:gs pos="100000">
              <a:schemeClr val="accent2">
                <a:hueOff val="5069316"/>
                <a:satOff val="-13013"/>
                <a:lumOff val="-3254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err="1" smtClean="0"/>
            <a:t>Vamshi</a:t>
          </a:r>
          <a:endParaRPr lang="en-US" sz="2800" kern="1200" dirty="0"/>
        </a:p>
      </dsp:txBody>
      <dsp:txXfrm>
        <a:off x="2372292" y="1236810"/>
        <a:ext cx="1544320" cy="1056640"/>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C7F3486-0647-4604-9375-B32261CC5226}" type="datetimeFigureOut">
              <a:rPr lang="en-US" smtClean="0"/>
              <a:t>7/31/2018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8A5EBDC-B446-433A-BE42-1D483C81C839}" type="slidenum">
              <a:rPr lang="en-US" smtClean="0"/>
              <a:t>‹#›</a:t>
            </a:fld>
            <a:endParaRPr lang="en-US"/>
          </a:p>
        </p:txBody>
      </p:sp>
    </p:spTree>
    <p:extLst>
      <p:ext uri="{BB962C8B-B14F-4D97-AF65-F5344CB8AC3E}">
        <p14:creationId xmlns:p14="http://schemas.microsoft.com/office/powerpoint/2010/main" val="3632216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3</a:t>
            </a:fld>
            <a:endParaRPr lang="pt-BR"/>
          </a:p>
        </p:txBody>
      </p:sp>
    </p:spTree>
    <p:extLst>
      <p:ext uri="{BB962C8B-B14F-4D97-AF65-F5344CB8AC3E}">
        <p14:creationId xmlns:p14="http://schemas.microsoft.com/office/powerpoint/2010/main" val="1459786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12</a:t>
            </a:fld>
            <a:endParaRPr lang="pt-BR"/>
          </a:p>
        </p:txBody>
      </p:sp>
    </p:spTree>
    <p:extLst>
      <p:ext uri="{BB962C8B-B14F-4D97-AF65-F5344CB8AC3E}">
        <p14:creationId xmlns:p14="http://schemas.microsoft.com/office/powerpoint/2010/main" val="1132266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19</a:t>
            </a:fld>
            <a:endParaRPr lang="pt-BR"/>
          </a:p>
        </p:txBody>
      </p:sp>
    </p:spTree>
    <p:extLst>
      <p:ext uri="{BB962C8B-B14F-4D97-AF65-F5344CB8AC3E}">
        <p14:creationId xmlns:p14="http://schemas.microsoft.com/office/powerpoint/2010/main" val="3634456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30</a:t>
            </a:fld>
            <a:endParaRPr lang="pt-BR"/>
          </a:p>
        </p:txBody>
      </p:sp>
    </p:spTree>
    <p:extLst>
      <p:ext uri="{BB962C8B-B14F-4D97-AF65-F5344CB8AC3E}">
        <p14:creationId xmlns:p14="http://schemas.microsoft.com/office/powerpoint/2010/main" val="1471960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42</a:t>
            </a:fld>
            <a:endParaRPr lang="pt-BR"/>
          </a:p>
        </p:txBody>
      </p:sp>
    </p:spTree>
    <p:extLst>
      <p:ext uri="{BB962C8B-B14F-4D97-AF65-F5344CB8AC3E}">
        <p14:creationId xmlns:p14="http://schemas.microsoft.com/office/powerpoint/2010/main" val="4034437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47</a:t>
            </a:fld>
            <a:endParaRPr lang="pt-BR"/>
          </a:p>
        </p:txBody>
      </p:sp>
    </p:spTree>
    <p:extLst>
      <p:ext uri="{BB962C8B-B14F-4D97-AF65-F5344CB8AC3E}">
        <p14:creationId xmlns:p14="http://schemas.microsoft.com/office/powerpoint/2010/main" val="747268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53</a:t>
            </a:fld>
            <a:endParaRPr lang="pt-BR"/>
          </a:p>
        </p:txBody>
      </p:sp>
    </p:spTree>
    <p:extLst>
      <p:ext uri="{BB962C8B-B14F-4D97-AF65-F5344CB8AC3E}">
        <p14:creationId xmlns:p14="http://schemas.microsoft.com/office/powerpoint/2010/main" val="1301386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76</a:t>
            </a:fld>
            <a:endParaRPr lang="pt-BR"/>
          </a:p>
        </p:txBody>
      </p:sp>
    </p:spTree>
    <p:extLst>
      <p:ext uri="{BB962C8B-B14F-4D97-AF65-F5344CB8AC3E}">
        <p14:creationId xmlns:p14="http://schemas.microsoft.com/office/powerpoint/2010/main" val="1154054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83</a:t>
            </a:fld>
            <a:endParaRPr lang="pt-BR"/>
          </a:p>
        </p:txBody>
      </p:sp>
    </p:spTree>
    <p:extLst>
      <p:ext uri="{BB962C8B-B14F-4D97-AF65-F5344CB8AC3E}">
        <p14:creationId xmlns:p14="http://schemas.microsoft.com/office/powerpoint/2010/main" val="17248084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hyperlink" Target="https://www.capgemini.com/optimize-your-business-and-it-operations" TargetMode="Externa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hyperlink" Target="https://www.capgemini.com/optimize-your-business-and-it-operations"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hyperlink" Target="https://www.capgemini.com/optimize-your-business-and-it-operations" TargetMode="Externa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hyperlink" Target="https://www.capgemini.com/optimize-your-business-and-it-operations" TargetMode="External"/><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4.svg"/><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hyperlink" Target="https://www.capgemini.com/optimize-your-business-and-it-operations" TargetMode="External"/><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4.svg"/><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hyperlink" Target="https://www.capgemini.com/optimize-your-business-and-it-operations" TargetMode="External"/><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4.svg"/><Relationship Id="rId4"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hyperlink" Target="https://www.capgemini.com/optimize-your-business-and-it-operations" TargetMode="External"/><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4.svg"/><Relationship Id="rId4"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0.png"/><Relationship Id="rId7" Type="http://schemas.openxmlformats.org/officeDocument/2006/relationships/image" Target="../media/image12.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1.xml"/><Relationship Id="rId6" Type="http://schemas.openxmlformats.org/officeDocument/2006/relationships/hyperlink" Target="http://www.twitter.com/capgemini" TargetMode="External"/><Relationship Id="rId11" Type="http://schemas.openxmlformats.org/officeDocument/2006/relationships/image" Target="../media/image14.png"/><Relationship Id="rId5" Type="http://schemas.openxmlformats.org/officeDocument/2006/relationships/image" Target="../media/image11.png"/><Relationship Id="rId15" Type="http://schemas.openxmlformats.org/officeDocument/2006/relationships/image" Target="../media/image15.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3.png"/><Relationship Id="rId14" Type="http://schemas.openxmlformats.org/officeDocument/2006/relationships/hyperlink" Target="http://www.capgemini.com/"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8.png"/><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hyperlink" Target="https://www.capgemini.com/optimize-your-business-and-it-operations" TargetMode="Externa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2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22.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6.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2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hyperlink" Target="https://www.capgemini.com/optimize-your-business-and-it-operations" TargetMode="Externa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cstate="print">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07119512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3313" y="2728131"/>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152400"/>
            <a:ext cx="1838255" cy="1616746"/>
          </a:xfrm>
          <a:prstGeom prst="rect">
            <a:avLst/>
          </a:prstGeom>
        </p:spPr>
      </p:pic>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2070532" y="762000"/>
            <a:ext cx="8376592" cy="863600"/>
          </a:xfrm>
          <a:prstGeom prst="rect">
            <a:avLst/>
          </a:prstGeom>
        </p:spPr>
        <p:txBody>
          <a:bodyPr vert="horz" lIns="0" tIns="0" rIns="0" bIns="0" rtlCol="0" anchor="t">
            <a:normAutofit/>
          </a:bodyPr>
          <a:lstStyle>
            <a:lvl1pPr>
              <a:defRPr lang="pt-PT" sz="5400" b="1" dirty="0">
                <a:latin typeface="+mj-lt"/>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1550232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3313" y="2728131"/>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91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152400"/>
            <a:ext cx="1838255" cy="1616746"/>
          </a:xfrm>
          <a:prstGeom prst="rect">
            <a:avLst/>
          </a:prstGeom>
        </p:spPr>
      </p:pic>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2070532" y="762000"/>
            <a:ext cx="8376592" cy="863600"/>
          </a:xfrm>
          <a:prstGeom prst="rect">
            <a:avLst/>
          </a:prstGeom>
        </p:spPr>
        <p:txBody>
          <a:bodyPr vert="horz" lIns="0" tIns="0" rIns="0" bIns="0" rtlCol="0" anchor="t">
            <a:normAutofit/>
          </a:bodyPr>
          <a:lstStyle>
            <a:lvl1pPr>
              <a:defRPr lang="pt-PT" sz="5400" b="1" dirty="0">
                <a:latin typeface="+mj-lt"/>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10830986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110397495"/>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LINUX FUNDAMENTALS | Team</a:t>
            </a:r>
            <a:r>
              <a:rPr lang="en-US" sz="800" kern="0" baseline="0" dirty="0" smtClean="0">
                <a:solidFill>
                  <a:srgbClr val="00458D"/>
                </a:solidFill>
                <a:latin typeface="+mj-lt"/>
                <a:cs typeface="Arial" panose="020B0604020202020204" pitchFamily="34" charset="0"/>
              </a:rPr>
              <a:t> Boost</a:t>
            </a:r>
            <a:endParaRPr lang="en-US" sz="800" kern="0" dirty="0">
              <a:solidFill>
                <a:srgbClr val="00458D"/>
              </a:solidFill>
              <a:latin typeface="+mj-lt"/>
              <a:cs typeface="Arial" panose="020B0604020202020204" pitchFamily="34" charset="0"/>
            </a:endParaRP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9828754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0085772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5116772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8538375"/>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cstate="print">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4675" y="441645"/>
            <a:ext cx="6477232" cy="863600"/>
          </a:xfrm>
          <a:prstGeom prst="rect">
            <a:avLst/>
          </a:prstGeom>
        </p:spPr>
        <p:txBody>
          <a:bodyPr vert="horz" lIns="0" tIns="0" rIns="0" bIns="0" rtlCol="0" anchor="t">
            <a:normAutofit/>
          </a:bodyPr>
          <a:lstStyle>
            <a:lvl1pPr>
              <a:defRPr lang="pt-PT" sz="4800" b="1" dirty="0">
                <a:latin typeface="+mn-lt"/>
              </a:defRPr>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40525825"/>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sz="3600" b="1" dirty="0">
                <a:solidFill>
                  <a:schemeClr val="bg1"/>
                </a:solidFill>
                <a:latin typeface="+mn-lt"/>
              </a:defRPr>
            </a:lvl1pPr>
          </a:lstStyle>
          <a:p>
            <a:pPr lvl="0">
              <a:lnSpc>
                <a:spcPts val="3000"/>
              </a:lnSpc>
            </a:pPr>
            <a:r>
              <a:rPr lang="en-US" dirty="0"/>
              <a:t>Click to add title</a:t>
            </a:r>
            <a:endParaRPr lang="pt-PT" dirty="0"/>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LINUX FUNDAMENTALS |Team</a:t>
            </a:r>
            <a:r>
              <a:rPr lang="en-US" sz="800" kern="0" baseline="0" dirty="0" smtClean="0">
                <a:solidFill>
                  <a:srgbClr val="00458D"/>
                </a:solidFill>
                <a:latin typeface="+mj-lt"/>
                <a:cs typeface="Arial" panose="020B0604020202020204" pitchFamily="34" charset="0"/>
              </a:rPr>
              <a:t> Boost</a:t>
            </a:r>
            <a:endParaRPr lang="en-US" sz="800" kern="0" dirty="0">
              <a:solidFill>
                <a:srgbClr val="00458D"/>
              </a:solidFill>
              <a:latin typeface="+mj-lt"/>
              <a:cs typeface="Arial" panose="020B0604020202020204" pitchFamily="34" charset="0"/>
            </a:endParaRP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20398806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3 bullets with highlights">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cstate="print">
            <a:duotone>
              <a:schemeClr val="accent4">
                <a:shade val="45000"/>
                <a:satMod val="135000"/>
              </a:schemeClr>
              <a:prstClr val="white"/>
            </a:duotone>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sz="3600" b="1" dirty="0">
                <a:solidFill>
                  <a:schemeClr val="bg1"/>
                </a:solidFill>
                <a:latin typeface="+mn-lt"/>
              </a:defRPr>
            </a:lvl1pPr>
          </a:lstStyle>
          <a:p>
            <a:pPr lvl="0">
              <a:lnSpc>
                <a:spcPts val="3000"/>
              </a:lnSpc>
            </a:pPr>
            <a:r>
              <a:rPr lang="en-US" dirty="0"/>
              <a:t>Click to add title</a:t>
            </a:r>
            <a:endParaRPr lang="pt-PT" dirty="0"/>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LINUX FUNDAMENTALS | Team Boost</a:t>
            </a:r>
            <a:endParaRPr lang="en-US" sz="800" kern="0" dirty="0">
              <a:solidFill>
                <a:srgbClr val="00458D"/>
              </a:solidFill>
              <a:latin typeface="+mj-lt"/>
              <a:cs typeface="Arial" panose="020B0604020202020204" pitchFamily="34" charset="0"/>
            </a:endParaRPr>
          </a:p>
        </p:txBody>
      </p:sp>
    </p:spTree>
    <p:extLst>
      <p:ext uri="{BB962C8B-B14F-4D97-AF65-F5344CB8AC3E}">
        <p14:creationId xmlns:p14="http://schemas.microsoft.com/office/powerpoint/2010/main" val="208500793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1197063019"/>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3 bullets with highlights">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cstate="print">
            <a:duotone>
              <a:schemeClr val="accent5">
                <a:shade val="45000"/>
                <a:satMod val="135000"/>
              </a:schemeClr>
              <a:prstClr val="white"/>
            </a:duotone>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sz="3600" b="1" dirty="0">
                <a:solidFill>
                  <a:schemeClr val="bg1"/>
                </a:solidFill>
                <a:latin typeface="+mn-lt"/>
              </a:defRPr>
            </a:lvl1pPr>
          </a:lstStyle>
          <a:p>
            <a:pPr lvl="0">
              <a:lnSpc>
                <a:spcPts val="3000"/>
              </a:lnSpc>
            </a:pPr>
            <a:r>
              <a:rPr lang="en-US" dirty="0"/>
              <a:t>Click to add title</a:t>
            </a:r>
            <a:endParaRPr lang="pt-PT" dirty="0"/>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LINUX FUNDAMENTALS | Team Boost</a:t>
            </a:r>
            <a:endParaRPr lang="en-US" sz="800" kern="0" dirty="0">
              <a:solidFill>
                <a:srgbClr val="00458D"/>
              </a:solidFill>
              <a:latin typeface="+mj-lt"/>
              <a:cs typeface="Arial" panose="020B0604020202020204" pitchFamily="34" charset="0"/>
            </a:endParaRPr>
          </a:p>
        </p:txBody>
      </p:sp>
    </p:spTree>
    <p:extLst>
      <p:ext uri="{BB962C8B-B14F-4D97-AF65-F5344CB8AC3E}">
        <p14:creationId xmlns:p14="http://schemas.microsoft.com/office/powerpoint/2010/main" val="35352839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sz="4800" b="1" dirty="0">
                <a:latin typeface="+mn-lt"/>
              </a:defRPr>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4" cstate="print">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LINUX FUNDAMENTALS| Team Boost</a:t>
            </a:r>
            <a:endParaRPr lang="en-US" sz="800" kern="0" dirty="0">
              <a:solidFill>
                <a:srgbClr val="00458D"/>
              </a:solidFill>
              <a:latin typeface="+mj-lt"/>
              <a:cs typeface="Arial" panose="020B0604020202020204" pitchFamily="34" charset="0"/>
            </a:endParaRPr>
          </a:p>
        </p:txBody>
      </p:sp>
    </p:spTree>
    <p:extLst>
      <p:ext uri="{BB962C8B-B14F-4D97-AF65-F5344CB8AC3E}">
        <p14:creationId xmlns:p14="http://schemas.microsoft.com/office/powerpoint/2010/main" val="221975003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cstate="print">
            <a:duotone>
              <a:schemeClr val="accent4">
                <a:shade val="45000"/>
                <a:satMod val="135000"/>
              </a:schemeClr>
              <a:prstClr val="white"/>
            </a:duotone>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sz="4800" b="1" dirty="0">
                <a:solidFill>
                  <a:srgbClr val="0070C0"/>
                </a:solidFill>
                <a:latin typeface="+mn-lt"/>
              </a:defRPr>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4" cstate="print">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LINUX FUNDAMENTALS | Team Boost</a:t>
            </a:r>
            <a:endParaRPr lang="en-US" sz="800" kern="0" dirty="0">
              <a:solidFill>
                <a:srgbClr val="00458D"/>
              </a:solidFill>
              <a:latin typeface="+mj-lt"/>
              <a:cs typeface="Arial" panose="020B0604020202020204" pitchFamily="34" charset="0"/>
            </a:endParaRPr>
          </a:p>
        </p:txBody>
      </p:sp>
    </p:spTree>
    <p:extLst>
      <p:ext uri="{BB962C8B-B14F-4D97-AF65-F5344CB8AC3E}">
        <p14:creationId xmlns:p14="http://schemas.microsoft.com/office/powerpoint/2010/main" val="352423158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cstate="print">
            <a:duotone>
              <a:schemeClr val="accent5">
                <a:shade val="45000"/>
                <a:satMod val="135000"/>
              </a:schemeClr>
              <a:prstClr val="white"/>
            </a:duotone>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sz="4800" b="1" dirty="0">
                <a:solidFill>
                  <a:srgbClr val="0070C0"/>
                </a:solidFill>
                <a:latin typeface="+mn-lt"/>
              </a:defRPr>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4" cstate="print">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LINUX FUNDAMENTALS | Team Boost</a:t>
            </a:r>
            <a:endParaRPr lang="en-US" sz="800" kern="0" dirty="0">
              <a:solidFill>
                <a:srgbClr val="00458D"/>
              </a:solidFill>
              <a:latin typeface="+mj-lt"/>
              <a:cs typeface="Arial" panose="020B0604020202020204" pitchFamily="34" charset="0"/>
            </a:endParaRPr>
          </a:p>
        </p:txBody>
      </p:sp>
    </p:spTree>
    <p:extLst>
      <p:ext uri="{BB962C8B-B14F-4D97-AF65-F5344CB8AC3E}">
        <p14:creationId xmlns:p14="http://schemas.microsoft.com/office/powerpoint/2010/main" val="218391312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LINUX FUNDAMENTALS</a:t>
            </a:r>
            <a:endParaRPr lang="en-US" sz="800" kern="0" dirty="0">
              <a:solidFill>
                <a:srgbClr val="00458D"/>
              </a:solidFill>
              <a:latin typeface="+mj-lt"/>
              <a:cs typeface="Arial" panose="020B0604020202020204" pitchFamily="34" charset="0"/>
            </a:endParaRPr>
          </a:p>
        </p:txBody>
      </p:sp>
    </p:spTree>
    <p:extLst>
      <p:ext uri="{BB962C8B-B14F-4D97-AF65-F5344CB8AC3E}">
        <p14:creationId xmlns:p14="http://schemas.microsoft.com/office/powerpoint/2010/main" val="4051071532"/>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2971800" y="671945"/>
            <a:ext cx="9220200" cy="2743200"/>
          </a:xfrm>
          <a:prstGeom prst="rect">
            <a:avLst/>
          </a:prstGeom>
          <a:noFill/>
        </p:spPr>
        <p:txBody>
          <a:bodyPr anchor="ctr">
            <a:noAutofit/>
          </a:bodyPr>
          <a:lstStyle>
            <a:lvl1pPr algn="l">
              <a:lnSpc>
                <a:spcPct val="100000"/>
              </a:lnSpc>
              <a:defRPr sz="7200" b="1">
                <a:solidFill>
                  <a:srgbClr val="0070C0"/>
                </a:solidFill>
              </a:defRPr>
            </a:lvl1pPr>
            <a:lvl2pPr>
              <a:defRPr sz="1400"/>
            </a:lvl2pPr>
            <a:lvl3pPr>
              <a:defRPr sz="1200"/>
            </a:lvl3pPr>
            <a:lvl4pPr>
              <a:defRPr sz="1100"/>
            </a:lvl4pPr>
            <a:lvl5pPr>
              <a:defRPr sz="11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Tree>
    <p:extLst>
      <p:ext uri="{BB962C8B-B14F-4D97-AF65-F5344CB8AC3E}">
        <p14:creationId xmlns:p14="http://schemas.microsoft.com/office/powerpoint/2010/main" val="1544645711"/>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Contact details">
    <p:spTree>
      <p:nvGrpSpPr>
        <p:cNvPr id="1" name=""/>
        <p:cNvGrpSpPr/>
        <p:nvPr/>
      </p:nvGrpSpPr>
      <p:grpSpPr>
        <a:xfrm>
          <a:off x="0" y="0"/>
          <a:ext cx="0" cy="0"/>
          <a:chOff x="0" y="0"/>
          <a:chExt cx="0" cy="0"/>
        </a:xfrm>
      </p:grpSpPr>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2971800" y="671945"/>
            <a:ext cx="9220200" cy="2743200"/>
          </a:xfrm>
          <a:prstGeom prst="rect">
            <a:avLst/>
          </a:prstGeom>
          <a:noFill/>
        </p:spPr>
        <p:txBody>
          <a:bodyPr anchor="ctr">
            <a:noAutofit/>
          </a:bodyPr>
          <a:lstStyle>
            <a:lvl1pPr algn="l">
              <a:lnSpc>
                <a:spcPct val="100000"/>
              </a:lnSpc>
              <a:defRPr sz="7200" b="1">
                <a:solidFill>
                  <a:srgbClr val="0070C0"/>
                </a:solidFill>
              </a:defRPr>
            </a:lvl1pPr>
            <a:lvl2pPr>
              <a:defRPr sz="1400"/>
            </a:lvl2pPr>
            <a:lvl3pPr>
              <a:defRPr sz="1200"/>
            </a:lvl3pPr>
            <a:lvl4pPr>
              <a:defRPr sz="1100"/>
            </a:lvl4pPr>
            <a:lvl5pPr>
              <a:defRPr sz="11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D1183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Tree>
    <p:extLst>
      <p:ext uri="{BB962C8B-B14F-4D97-AF65-F5344CB8AC3E}">
        <p14:creationId xmlns:p14="http://schemas.microsoft.com/office/powerpoint/2010/main" val="3718060074"/>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ntact details">
    <p:spTree>
      <p:nvGrpSpPr>
        <p:cNvPr id="1" name=""/>
        <p:cNvGrpSpPr/>
        <p:nvPr/>
      </p:nvGrpSpPr>
      <p:grpSpPr>
        <a:xfrm>
          <a:off x="0" y="0"/>
          <a:ext cx="0" cy="0"/>
          <a:chOff x="0" y="0"/>
          <a:chExt cx="0" cy="0"/>
        </a:xfrm>
      </p:grpSpPr>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2971800" y="671945"/>
            <a:ext cx="9220200" cy="2743200"/>
          </a:xfrm>
          <a:prstGeom prst="rect">
            <a:avLst/>
          </a:prstGeom>
          <a:noFill/>
        </p:spPr>
        <p:txBody>
          <a:bodyPr anchor="ctr">
            <a:noAutofit/>
          </a:bodyPr>
          <a:lstStyle>
            <a:lvl1pPr algn="l">
              <a:lnSpc>
                <a:spcPct val="100000"/>
              </a:lnSpc>
              <a:defRPr sz="7200" b="1">
                <a:solidFill>
                  <a:srgbClr val="0070C0"/>
                </a:solidFill>
              </a:defRPr>
            </a:lvl1pPr>
            <a:lvl2pPr>
              <a:defRPr sz="1400"/>
            </a:lvl2pPr>
            <a:lvl3pPr>
              <a:defRPr sz="1200"/>
            </a:lvl3pPr>
            <a:lvl4pPr>
              <a:defRPr sz="1100"/>
            </a:lvl4pPr>
            <a:lvl5pPr>
              <a:defRPr sz="11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78C01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Tree>
    <p:extLst>
      <p:ext uri="{BB962C8B-B14F-4D97-AF65-F5344CB8AC3E}">
        <p14:creationId xmlns:p14="http://schemas.microsoft.com/office/powerpoint/2010/main" val="3754147555"/>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LINUX FUNDAMENTALS</a:t>
            </a:r>
            <a:endParaRPr lang="en-US" sz="800" kern="0" dirty="0">
              <a:solidFill>
                <a:srgbClr val="00458D"/>
              </a:solidFill>
              <a:latin typeface="+mj-lt"/>
              <a:cs typeface="Arial" panose="020B0604020202020204" pitchFamily="34" charset="0"/>
            </a:endParaRPr>
          </a:p>
        </p:txBody>
      </p:sp>
    </p:spTree>
    <p:extLst>
      <p:ext uri="{BB962C8B-B14F-4D97-AF65-F5344CB8AC3E}">
        <p14:creationId xmlns:p14="http://schemas.microsoft.com/office/powerpoint/2010/main" val="419711201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123508779"/>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82141083"/>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4" cstate="print">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
        <p:nvSpPr>
          <p:cNvPr id="25" name="Rectangle 27">
            <a:hlinkClick r:id="rId7"/>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LINUX FUNDAMENTALS</a:t>
            </a:r>
            <a:endParaRPr lang="en-US" sz="800" kern="0" dirty="0">
              <a:solidFill>
                <a:srgbClr val="00458D"/>
              </a:solidFill>
              <a:latin typeface="+mj-lt"/>
              <a:cs typeface="Arial" panose="020B0604020202020204" pitchFamily="34" charset="0"/>
            </a:endParaRPr>
          </a:p>
        </p:txBody>
      </p:sp>
    </p:spTree>
    <p:extLst>
      <p:ext uri="{BB962C8B-B14F-4D97-AF65-F5344CB8AC3E}">
        <p14:creationId xmlns:p14="http://schemas.microsoft.com/office/powerpoint/2010/main" val="14943777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00322530"/>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558840521"/>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3" cstate="print">
            <a:extLst>
              <a:ext uri="{96DAC541-7B7A-43D3-8B79-37D633B846F1}">
                <asvg:svgBlip xmlns:asvg="http://schemas.microsoft.com/office/drawing/2016/SVG/main" xmlns="" r:embed=""/>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1293807942"/>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Blank-White">
    <p:spTree>
      <p:nvGrpSpPr>
        <p:cNvPr id="1" name=""/>
        <p:cNvGrpSpPr/>
        <p:nvPr/>
      </p:nvGrpSpPr>
      <p:grpSpPr>
        <a:xfrm>
          <a:off x="0" y="0"/>
          <a:ext cx="0" cy="0"/>
          <a:chOff x="0" y="0"/>
          <a:chExt cx="0" cy="0"/>
        </a:xfrm>
      </p:grpSpPr>
      <p:graphicFrame>
        <p:nvGraphicFramePr>
          <p:cNvPr id="2" name="Diagram 1"/>
          <p:cNvGraphicFramePr/>
          <p:nvPr userDrawn="1">
            <p:extLst>
              <p:ext uri="{D42A27DB-BD31-4B8C-83A1-F6EECF244321}">
                <p14:modId xmlns:p14="http://schemas.microsoft.com/office/powerpoint/2010/main" val="2131912080"/>
              </p:ext>
            </p:extLst>
          </p:nvPr>
        </p:nvGraphicFramePr>
        <p:xfrm>
          <a:off x="4971143" y="0"/>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p:cNvSpPr/>
          <p:nvPr userDrawn="1"/>
        </p:nvSpPr>
        <p:spPr>
          <a:xfrm>
            <a:off x="125365" y="198009"/>
            <a:ext cx="6716134" cy="923330"/>
          </a:xfrm>
          <a:prstGeom prst="rect">
            <a:avLst/>
          </a:prstGeom>
          <a:noFill/>
        </p:spPr>
        <p:txBody>
          <a:bodyPr wrap="none" lIns="91440" tIns="45720" rIns="91440" bIns="45720">
            <a:spAutoFit/>
          </a:bodyPr>
          <a:lstStyle/>
          <a:p>
            <a:pPr algn="ctr"/>
            <a:r>
              <a:rPr lang="en-US" sz="5400" b="1" cap="none" spc="0"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WORK - DISTRIBUTION</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pic>
        <p:nvPicPr>
          <p:cNvPr id="10" name="Picture 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996199" y="4911393"/>
            <a:ext cx="2556154" cy="1946607"/>
          </a:xfrm>
          <a:prstGeom prst="rect">
            <a:avLst/>
          </a:prstGeom>
        </p:spPr>
      </p:pic>
      <p:sp>
        <p:nvSpPr>
          <p:cNvPr id="5" name="Rectangle 4"/>
          <p:cNvSpPr/>
          <p:nvPr userDrawn="1"/>
        </p:nvSpPr>
        <p:spPr>
          <a:xfrm>
            <a:off x="601649" y="1121339"/>
            <a:ext cx="4360937" cy="769441"/>
          </a:xfrm>
          <a:prstGeom prst="rect">
            <a:avLst/>
          </a:prstGeom>
          <a:noFill/>
        </p:spPr>
        <p:txBody>
          <a:bodyPr wrap="none" lIns="91440" tIns="45720" rIns="91440" bIns="45720">
            <a:spAutoFit/>
          </a:bodyPr>
          <a:lstStyle/>
          <a:p>
            <a:pPr algn="ctr"/>
            <a:r>
              <a:rPr lang="en-US" sz="4400" b="1" cap="none" spc="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TEAM BOOST (#1)</a:t>
            </a:r>
          </a:p>
        </p:txBody>
      </p:sp>
    </p:spTree>
    <p:extLst>
      <p:ext uri="{BB962C8B-B14F-4D97-AF65-F5344CB8AC3E}">
        <p14:creationId xmlns:p14="http://schemas.microsoft.com/office/powerpoint/2010/main" val="13077633"/>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Image and Text2 (fixe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2">
            <a:extLst>
              <a:ext uri="{96DAC541-7B7A-43D3-8B79-37D633B846F1}">
                <asvg:svgBlip xmlns:asvg="http://schemas.microsoft.com/office/drawing/2016/SVG/main" xmlns="" r:embed=""/>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LINUX FUNDAMENTALS | Team Boost</a:t>
            </a:r>
            <a:endParaRPr lang="en-US" sz="800" kern="0" dirty="0">
              <a:solidFill>
                <a:srgbClr val="00458D"/>
              </a:solidFill>
              <a:latin typeface="+mj-lt"/>
              <a:cs typeface="Arial" panose="020B0604020202020204" pitchFamily="34" charset="0"/>
            </a:endParaRP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solidFill>
                  <a:srgbClr val="FF304C"/>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4" cstate="print">
            <a:extLst>
              <a:ext uri="{96DAC541-7B7A-43D3-8B79-37D633B846F1}">
                <asvg:svgBlip xmlns:asvg="http://schemas.microsoft.com/office/drawing/2016/SVG/main" xmlns="" r:embed=""/>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4729771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12"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b="1" dirty="0">
                <a:solidFill>
                  <a:srgbClr val="FF304C"/>
                </a:solidFill>
              </a:defRPr>
            </a:lvl1pPr>
          </a:lstStyle>
          <a:p>
            <a:pPr lvl="0">
              <a:lnSpc>
                <a:spcPts val="3000"/>
              </a:lnSpc>
            </a:pPr>
            <a:r>
              <a:rPr lang="en-US" dirty="0" smtClean="0"/>
              <a:t>sample</a:t>
            </a:r>
            <a:endParaRPr lang="pt-PT" dirty="0"/>
          </a:p>
        </p:txBody>
      </p: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LINUX FUNDAMENTALS | Team</a:t>
            </a:r>
            <a:r>
              <a:rPr lang="en-US" sz="800" kern="0" baseline="0" dirty="0" smtClean="0">
                <a:solidFill>
                  <a:srgbClr val="00458D"/>
                </a:solidFill>
                <a:latin typeface="+mj-lt"/>
                <a:cs typeface="Arial" panose="020B0604020202020204" pitchFamily="34" charset="0"/>
              </a:rPr>
              <a:t> Boost</a:t>
            </a:r>
            <a:r>
              <a:rPr lang="en-US" sz="800" kern="0" dirty="0" smtClean="0">
                <a:solidFill>
                  <a:srgbClr val="00458D"/>
                </a:solidFill>
                <a:latin typeface="+mj-lt"/>
                <a:cs typeface="Arial" panose="020B0604020202020204" pitchFamily="34" charset="0"/>
              </a:rPr>
              <a:t> </a:t>
            </a:r>
            <a:endParaRPr lang="en-US" sz="800" kern="0" dirty="0">
              <a:solidFill>
                <a:srgbClr val="00458D"/>
              </a:solidFill>
              <a:latin typeface="+mj-lt"/>
              <a:cs typeface="Arial" panose="020B0604020202020204" pitchFamily="34" charset="0"/>
            </a:endParaRPr>
          </a:p>
        </p:txBody>
      </p:sp>
      <p:pic>
        <p:nvPicPr>
          <p:cNvPr id="7"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cstate="print">
            <a:extLst>
              <a:ext uri="{96DAC541-7B7A-43D3-8B79-37D633B846F1}">
                <asvg:svgBlip xmlns:asvg="http://schemas.microsoft.com/office/drawing/2016/SVG/main" xmlns="" r:embed=""/>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34215323"/>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cstate="print">
            <a:extLst>
              <a:ext uri="{96DAC541-7B7A-43D3-8B79-37D633B846F1}">
                <asvg:svgBlip xmlns:asvg="http://schemas.microsoft.com/office/drawing/2016/SVG/main" xmlns="" r:embed=""/>
              </a:ext>
            </a:extLst>
          </a:blip>
          <a:stretch>
            <a:fillRect/>
          </a:stretch>
        </p:blipFill>
        <p:spPr>
          <a:xfrm>
            <a:off x="407988" y="404813"/>
            <a:ext cx="2286000" cy="510013"/>
          </a:xfrm>
          <a:prstGeom prst="rect">
            <a:avLst/>
          </a:prstGeom>
        </p:spPr>
      </p:pic>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tx1">
                    <a:lumMod val="65000"/>
                    <a:lumOff val="35000"/>
                  </a:schemeClr>
                </a:solidFill>
                <a:cs typeface="Arial" panose="020B0604020202020204" pitchFamily="34" charset="0"/>
              </a:rPr>
              <a:pPr algn="r"/>
              <a:t>‹#›</a:t>
            </a:fld>
            <a:endParaRPr lang="en-US" sz="800" dirty="0">
              <a:solidFill>
                <a:schemeClr val="tx1">
                  <a:lumMod val="65000"/>
                  <a:lumOff val="35000"/>
                </a:schemeClr>
              </a:solidFill>
              <a:cs typeface="Arial" panose="020B0604020202020204" pitchFamily="34" charset="0"/>
            </a:endParaRPr>
          </a:p>
        </p:txBody>
      </p:sp>
      <p:sp>
        <p:nvSpPr>
          <p:cNvPr id="9"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LINUX FUNDAMENTALS | Team</a:t>
            </a:r>
            <a:r>
              <a:rPr lang="en-US" sz="800" kern="0" baseline="0" dirty="0" smtClean="0">
                <a:solidFill>
                  <a:srgbClr val="00458D"/>
                </a:solidFill>
                <a:latin typeface="+mj-lt"/>
                <a:cs typeface="Arial" panose="020B0604020202020204" pitchFamily="34" charset="0"/>
              </a:rPr>
              <a:t> Boost</a:t>
            </a:r>
            <a:r>
              <a:rPr lang="en-US" sz="800" kern="0" dirty="0" smtClean="0">
                <a:solidFill>
                  <a:srgbClr val="00458D"/>
                </a:solidFill>
                <a:latin typeface="+mj-lt"/>
                <a:cs typeface="Arial" panose="020B0604020202020204" pitchFamily="34" charset="0"/>
              </a:rPr>
              <a:t> </a:t>
            </a:r>
            <a:endParaRPr lang="en-US" sz="800" kern="0" dirty="0">
              <a:solidFill>
                <a:srgbClr val="00458D"/>
              </a:solidFill>
              <a:latin typeface="+mj-lt"/>
              <a:cs typeface="Arial" panose="020B0604020202020204" pitchFamily="34" charset="0"/>
            </a:endParaRPr>
          </a:p>
        </p:txBody>
      </p:sp>
    </p:spTree>
    <p:extLst>
      <p:ext uri="{BB962C8B-B14F-4D97-AF65-F5344CB8AC3E}">
        <p14:creationId xmlns:p14="http://schemas.microsoft.com/office/powerpoint/2010/main" val="141922903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_3 bullets with highlights">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cstate="print">
            <a:extLst>
              <a:ext uri="{96DAC541-7B7A-43D3-8B79-37D633B846F1}">
                <asvg:svgBlip xmlns:asvg="http://schemas.microsoft.com/office/drawing/2016/SVG/main" xmlns="" r:embed=""/>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LINUX</a:t>
            </a:r>
            <a:r>
              <a:rPr lang="en-US" sz="800" kern="0" baseline="0" dirty="0" smtClean="0">
                <a:solidFill>
                  <a:srgbClr val="00458D"/>
                </a:solidFill>
                <a:latin typeface="+mj-lt"/>
                <a:cs typeface="Arial" panose="020B0604020202020204" pitchFamily="34" charset="0"/>
              </a:rPr>
              <a:t> FUNDAMENTALS | Team Boost</a:t>
            </a:r>
            <a:endParaRPr lang="en-US" sz="800" kern="0" dirty="0">
              <a:solidFill>
                <a:srgbClr val="00458D"/>
              </a:solidFill>
              <a:latin typeface="+mj-lt"/>
              <a:cs typeface="Arial" panose="020B0604020202020204" pitchFamily="34" charset="0"/>
            </a:endParaRP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888804095"/>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latin typeface="+mn-lt"/>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latin typeface="+mn-lt"/>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n-lt"/>
                <a:ea typeface="+mn-ea"/>
                <a:cs typeface="Arial" panose="020B0604020202020204" pitchFamily="34" charset="0"/>
              </a:rPr>
              <a:t>LINUX</a:t>
            </a:r>
            <a:r>
              <a:rPr lang="en-US" sz="800" kern="0" baseline="0" dirty="0" smtClean="0">
                <a:solidFill>
                  <a:srgbClr val="00458D"/>
                </a:solidFill>
                <a:latin typeface="+mn-lt"/>
                <a:ea typeface="+mn-ea"/>
                <a:cs typeface="Arial" panose="020B0604020202020204" pitchFamily="34" charset="0"/>
              </a:rPr>
              <a:t> FUNDAMENTALS | Team Boost</a:t>
            </a:r>
            <a:endParaRPr lang="en-US" sz="800" kern="0" dirty="0">
              <a:solidFill>
                <a:srgbClr val="00458D"/>
              </a:solidFill>
              <a:latin typeface="+mn-lt"/>
              <a:ea typeface="+mn-ea"/>
              <a:cs typeface="Arial" panose="020B0604020202020204" pitchFamily="34" charset="0"/>
            </a:endParaRP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ext Placeholder 7">
            <a:extLst>
              <a:ext uri="{FF2B5EF4-FFF2-40B4-BE49-F238E27FC236}">
                <a16:creationId xmlns:a16="http://schemas.microsoft.com/office/drawing/2014/main" xmlns="" id="{98BC8B91-D2A3-4F52-B4E2-1C3C1B691942}"/>
              </a:ext>
            </a:extLst>
          </p:cNvPr>
          <p:cNvSpPr>
            <a:spLocks noGrp="1"/>
          </p:cNvSpPr>
          <p:nvPr>
            <p:ph type="body" sz="quarter" idx="33" hasCustomPrompt="1"/>
          </p:nvPr>
        </p:nvSpPr>
        <p:spPr>
          <a:xfrm>
            <a:off x="7640672" y="2133600"/>
            <a:ext cx="3599780" cy="1152127"/>
          </a:xfrm>
          <a:prstGeom prst="rect">
            <a:avLst/>
          </a:prstGeom>
        </p:spPr>
        <p:txBody>
          <a:bodyPr lIns="0" tIns="0" rIns="0" bIns="0">
            <a:noAutofit/>
          </a:bodyPr>
          <a:lstStyle>
            <a:lvl1pPr>
              <a:lnSpc>
                <a:spcPct val="100000"/>
              </a:lnSpc>
              <a:defRPr sz="1800">
                <a:solidFill>
                  <a:schemeClr val="tx1"/>
                </a:solidFill>
                <a:latin typeface="+mn-lt"/>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Tree>
    <p:extLst>
      <p:ext uri="{BB962C8B-B14F-4D97-AF65-F5344CB8AC3E}">
        <p14:creationId xmlns:p14="http://schemas.microsoft.com/office/powerpoint/2010/main" val="3183458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1134543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pic>
        <p:nvPicPr>
          <p:cNvPr id="5"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cstate="print">
            <a:extLst>
              <a:ext uri="{96DAC541-7B7A-43D3-8B79-37D633B846F1}">
                <asvg:svgBlip xmlns:asvg="http://schemas.microsoft.com/office/drawing/2016/SVG/main" xmlns="" r:embed=""/>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cstate="print">
            <a:extLst>
              <a:ext uri="{96DAC541-7B7A-43D3-8B79-37D633B846F1}">
                <asvg:svgBlip xmlns:asvg="http://schemas.microsoft.com/office/drawing/2016/SVG/main" xmlns="" r:embed=""/>
              </a:ext>
            </a:extLst>
          </a:blip>
          <a:srcRect l="81836" t="-4713" b="16530"/>
          <a:stretch/>
        </p:blipFill>
        <p:spPr>
          <a:xfrm>
            <a:off x="11547793" y="188640"/>
            <a:ext cx="424356" cy="459624"/>
          </a:xfrm>
          <a:prstGeom prst="rect">
            <a:avLst/>
          </a:prstGeom>
        </p:spPr>
      </p:pic>
      <p:sp>
        <p:nvSpPr>
          <p:cNvPr id="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smtClean="0">
                <a:solidFill>
                  <a:srgbClr val="00458D"/>
                </a:solidFill>
                <a:latin typeface="+mn-lt"/>
                <a:ea typeface="+mn-ea"/>
                <a:cs typeface="Arial" panose="020B0604020202020204" pitchFamily="34" charset="0"/>
              </a:rPr>
              <a:t>LINUX</a:t>
            </a:r>
            <a:r>
              <a:rPr lang="en-US" sz="800" kern="0" baseline="0" smtClean="0">
                <a:solidFill>
                  <a:srgbClr val="00458D"/>
                </a:solidFill>
                <a:latin typeface="+mn-lt"/>
                <a:ea typeface="+mn-ea"/>
                <a:cs typeface="Arial" panose="020B0604020202020204" pitchFamily="34" charset="0"/>
              </a:rPr>
              <a:t> FUNDAMENTALS | Team Boost</a:t>
            </a:r>
            <a:endParaRPr lang="en-US" sz="800" kern="0" dirty="0">
              <a:solidFill>
                <a:srgbClr val="00458D"/>
              </a:solidFill>
              <a:latin typeface="+mn-lt"/>
              <a:ea typeface="+mn-ea"/>
              <a:cs typeface="Arial" panose="020B0604020202020204" pitchFamily="34" charset="0"/>
            </a:endParaRPr>
          </a:p>
        </p:txBody>
      </p:sp>
      <p:sp>
        <p:nvSpPr>
          <p:cNvPr id="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10" name="Title 1"/>
          <p:cNvSpPr>
            <a:spLocks noGrp="1"/>
          </p:cNvSpPr>
          <p:nvPr>
            <p:ph type="title" idx="4294967295"/>
          </p:nvPr>
        </p:nvSpPr>
        <p:spPr>
          <a:xfrm>
            <a:off x="443121" y="188640"/>
            <a:ext cx="10515600" cy="1325563"/>
          </a:xfrm>
        </p:spPr>
        <p:txBody>
          <a:bodyPr/>
          <a:lstStyle>
            <a:lvl1pPr>
              <a:defRPr>
                <a:solidFill>
                  <a:srgbClr val="2B0A3D"/>
                </a:solidFill>
              </a:defRPr>
            </a:lvl1pPr>
          </a:lstStyle>
          <a:p>
            <a:r>
              <a:rPr lang="en-US" b="1" dirty="0" smtClean="0">
                <a:latin typeface="+mn-lt"/>
              </a:rPr>
              <a:t>BIOS Screen</a:t>
            </a:r>
            <a:endParaRPr lang="en-US" b="1" dirty="0">
              <a:latin typeface="+mn-lt"/>
            </a:endParaRPr>
          </a:p>
        </p:txBody>
      </p:sp>
    </p:spTree>
    <p:extLst>
      <p:ext uri="{BB962C8B-B14F-4D97-AF65-F5344CB8AC3E}">
        <p14:creationId xmlns:p14="http://schemas.microsoft.com/office/powerpoint/2010/main" val="215456321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247507487"/>
      </p:ext>
    </p:extLst>
  </p:cSld>
  <p:clrMapOvr>
    <a:masterClrMapping/>
  </p:clrMapOvr>
  <p:extLst mod="1">
    <p:ext uri="{DCECCB84-F9BA-43D5-87BE-67443E8EF086}">
      <p15:sldGuideLst xmlns:p15="http://schemas.microsoft.com/office/powerpoint/2012/main">
        <p15:guide id="1" pos="7219">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9359512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Tree>
    <p:extLst>
      <p:ext uri="{BB962C8B-B14F-4D97-AF65-F5344CB8AC3E}">
        <p14:creationId xmlns:p14="http://schemas.microsoft.com/office/powerpoint/2010/main" val="77970698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31310539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326220986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rgbClr val="000000">
                    <a:lumMod val="65000"/>
                    <a:lumOff val="35000"/>
                  </a:srgbClr>
                </a:solidFill>
                <a:cs typeface="Arial" panose="020B0604020202020204" pitchFamily="34" charset="0"/>
              </a:rPr>
              <a:pPr algn="r"/>
              <a:t>‹#›</a:t>
            </a:fld>
            <a:endParaRPr lang="en-US" sz="800" dirty="0">
              <a:solidFill>
                <a:srgbClr val="000000">
                  <a:lumMod val="65000"/>
                  <a:lumOff val="35000"/>
                </a:srgbClr>
              </a:solidFill>
              <a:cs typeface="Arial" panose="020B0604020202020204" pitchFamily="34" charset="0"/>
            </a:endParaRPr>
          </a:p>
        </p:txBody>
      </p: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HARDWARE FUNDAMENTALS </a:t>
            </a:r>
            <a:endParaRPr lang="en-US" sz="800" kern="0" dirty="0">
              <a:solidFill>
                <a:srgbClr val="00458D"/>
              </a:solidFill>
              <a:cs typeface="Arial" panose="020B0604020202020204" pitchFamily="34" charset="0"/>
            </a:endParaRPr>
          </a:p>
        </p:txBody>
      </p:sp>
    </p:spTree>
    <p:extLst>
      <p:ext uri="{BB962C8B-B14F-4D97-AF65-F5344CB8AC3E}">
        <p14:creationId xmlns:p14="http://schemas.microsoft.com/office/powerpoint/2010/main" val="2632808736"/>
      </p:ext>
    </p:extLst>
  </p:cSld>
  <p:clrMapOvr>
    <a:masterClrMapping/>
  </p:clrMapOvr>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153657966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latin typeface="+mn-lt"/>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latin typeface="+mn-lt"/>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4" name="Text Placeholder 7">
            <a:extLst>
              <a:ext uri="{FF2B5EF4-FFF2-40B4-BE49-F238E27FC236}">
                <a16:creationId xmlns="" xmlns:a16="http://schemas.microsoft.com/office/drawing/2014/main" id="{98BC8B91-D2A3-4F52-B4E2-1C3C1B691942}"/>
              </a:ext>
            </a:extLst>
          </p:cNvPr>
          <p:cNvSpPr>
            <a:spLocks noGrp="1"/>
          </p:cNvSpPr>
          <p:nvPr>
            <p:ph type="body" sz="quarter" idx="33" hasCustomPrompt="1"/>
          </p:nvPr>
        </p:nvSpPr>
        <p:spPr>
          <a:xfrm>
            <a:off x="7640672" y="2133600"/>
            <a:ext cx="3599780" cy="1152127"/>
          </a:xfrm>
          <a:prstGeom prst="rect">
            <a:avLst/>
          </a:prstGeom>
        </p:spPr>
        <p:txBody>
          <a:bodyPr lIns="0" tIns="0" rIns="0" bIns="0">
            <a:noAutofit/>
          </a:bodyPr>
          <a:lstStyle>
            <a:lvl1pPr>
              <a:lnSpc>
                <a:spcPct val="100000"/>
              </a:lnSpc>
              <a:defRPr sz="1800">
                <a:solidFill>
                  <a:schemeClr val="tx1"/>
                </a:solidFill>
                <a:latin typeface="+mn-lt"/>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Tree>
    <p:extLst>
      <p:ext uri="{BB962C8B-B14F-4D97-AF65-F5344CB8AC3E}">
        <p14:creationId xmlns:p14="http://schemas.microsoft.com/office/powerpoint/2010/main" val="421460727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 bullets with highlights">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466342936"/>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416145426"/>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02180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63887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3313" y="2728131"/>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00B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152400"/>
            <a:ext cx="1838255" cy="1616746"/>
          </a:xfrm>
          <a:prstGeom prst="rect">
            <a:avLst/>
          </a:prstGeom>
        </p:spPr>
      </p:pic>
      <p:sp>
        <p:nvSpPr>
          <p:cNvPr id="2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2070532" y="762000"/>
            <a:ext cx="8376592" cy="863600"/>
          </a:xfrm>
          <a:prstGeom prst="rect">
            <a:avLst/>
          </a:prstGeom>
        </p:spPr>
        <p:txBody>
          <a:bodyPr vert="horz" lIns="0" tIns="0" rIns="0" bIns="0" rtlCol="0" anchor="t">
            <a:normAutofit/>
          </a:bodyPr>
          <a:lstStyle>
            <a:lvl1pPr>
              <a:defRPr lang="pt-PT" sz="5400" b="1" dirty="0">
                <a:latin typeface="+mj-lt"/>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1133117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3313" y="2728131"/>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F868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152400"/>
            <a:ext cx="1838255" cy="1616746"/>
          </a:xfrm>
          <a:prstGeom prst="rect">
            <a:avLst/>
          </a:prstGeom>
        </p:spPr>
      </p:pic>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2070532" y="762000"/>
            <a:ext cx="8376592" cy="863600"/>
          </a:xfrm>
          <a:prstGeom prst="rect">
            <a:avLst/>
          </a:prstGeom>
        </p:spPr>
        <p:txBody>
          <a:bodyPr vert="horz" lIns="0" tIns="0" rIns="0" bIns="0" rtlCol="0" anchor="t">
            <a:normAutofit/>
          </a:bodyPr>
          <a:lstStyle>
            <a:lvl1pPr>
              <a:defRPr lang="pt-PT" sz="5400" b="1" dirty="0">
                <a:latin typeface="+mj-lt"/>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1309362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4.sv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5" Type="http://schemas.openxmlformats.org/officeDocument/2006/relationships/slideLayout" Target="../slideLayouts/slideLayout45.xml"/><Relationship Id="rId10" Type="http://schemas.openxmlformats.org/officeDocument/2006/relationships/theme" Target="../theme/theme2.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42" cstate="print">
            <a:extLst>
              <a:ext uri="{96DAC541-7B7A-43D3-8B79-37D633B846F1}">
                <asvg:svgBlip xmlns:asvg="http://schemas.microsoft.com/office/drawing/2016/SVG/main" xmlns="" r:embed="rId43"/>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624439933"/>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1" r:id="rId31"/>
    <p:sldLayoutId id="2147483682" r:id="rId32"/>
    <p:sldLayoutId id="2147483683" r:id="rId33"/>
    <p:sldLayoutId id="2147483690" r:id="rId34"/>
    <p:sldLayoutId id="2147483684" r:id="rId35"/>
    <p:sldLayoutId id="2147483685" r:id="rId36"/>
    <p:sldLayoutId id="2147483686" r:id="rId37"/>
    <p:sldLayoutId id="2147483687" r:id="rId38"/>
    <p:sldLayoutId id="2147483688" r:id="rId39"/>
    <p:sldLayoutId id="2147483689" r:id="rId40"/>
  </p:sldLayoutIdLst>
  <p:timing>
    <p:tnLst>
      <p:par>
        <p:cTn id="1" dur="indefinite" restart="never" nodeType="tmRoot"/>
      </p:par>
    </p:tnLst>
  </p:timing>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532402988"/>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33.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3" Type="http://schemas.openxmlformats.org/officeDocument/2006/relationships/hyperlink" Target="http://docs.huihoo.com/linux/kernel/a1/index.html" TargetMode="External"/><Relationship Id="rId2" Type="http://schemas.openxmlformats.org/officeDocument/2006/relationships/image" Target="../media/image41.gif"/><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3" Type="http://schemas.openxmlformats.org/officeDocument/2006/relationships/hyperlink" Target="http://docs.huihoo.com/linux/kernel/a1/index.html" TargetMode="External"/><Relationship Id="rId2" Type="http://schemas.openxmlformats.org/officeDocument/2006/relationships/image" Target="../media/image42.png"/><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3" Type="http://schemas.openxmlformats.org/officeDocument/2006/relationships/hyperlink" Target="http://docs.huihoo.com/linux/kernel/a1/index.html" TargetMode="External"/><Relationship Id="rId2" Type="http://schemas.openxmlformats.org/officeDocument/2006/relationships/image" Target="../media/image43.png"/><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3" Type="http://schemas.openxmlformats.org/officeDocument/2006/relationships/hyperlink" Target="http://docs.huihoo.com/linux/kernel/a1/index.html" TargetMode="External"/><Relationship Id="rId2" Type="http://schemas.openxmlformats.org/officeDocument/2006/relationships/image" Target="../media/image44.png"/><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3" Type="http://schemas.openxmlformats.org/officeDocument/2006/relationships/hyperlink" Target="http://docs.huihoo.com/linux/kernel/a1/index.html" TargetMode="External"/><Relationship Id="rId2" Type="http://schemas.openxmlformats.org/officeDocument/2006/relationships/image" Target="../media/image45.png"/><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33.xml"/><Relationship Id="rId4" Type="http://schemas.openxmlformats.org/officeDocument/2006/relationships/image" Target="../media/image24.pn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33.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8.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47.xml"/><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1.xml"/><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33.xml"/><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3.xml"/><Relationship Id="rId4" Type="http://schemas.openxmlformats.org/officeDocument/2006/relationships/image" Target="../media/image3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1.xml"/></Relationships>
</file>

<file path=ppt/slides/_rels/slide7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3.xml"/><Relationship Id="rId4" Type="http://schemas.openxmlformats.org/officeDocument/2006/relationships/image" Target="../media/image3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1.xml.rels><?xml version="1.0" encoding="UTF-8" standalone="yes"?>
<Relationships xmlns="http://schemas.openxmlformats.org/package/2006/relationships"><Relationship Id="rId2" Type="http://schemas.openxmlformats.org/officeDocument/2006/relationships/hyperlink" Target="https://ipfs.io/ipfs/QmXoypizjW3WknFiJnKLwHCnL72vedxjQkDDP1mXWo6uco/wiki/Interrupt.html" TargetMode="External"/><Relationship Id="rId1" Type="http://schemas.openxmlformats.org/officeDocument/2006/relationships/slideLayout" Target="../slideLayouts/slideLayout2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33.xml"/><Relationship Id="rId4" Type="http://schemas.openxmlformats.org/officeDocument/2006/relationships/image" Target="../media/image32.png"/></Relationships>
</file>

<file path=ppt/slides/_rels/slide8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2.xml"/></Relationships>
</file>

<file path=ppt/slides/_rels/slide8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9.xml"/></Relationships>
</file>

<file path=ppt/slides/_rels/slide8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9.xml"/></Relationships>
</file>

<file path=ppt/slides/_rels/slide8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9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8166941" y="2097288"/>
            <a:ext cx="3618859" cy="2924629"/>
          </a:xfrm>
        </p:spPr>
        <p:txBody>
          <a:bodyPr>
            <a:normAutofit/>
          </a:bodyPr>
          <a:lstStyle/>
          <a:p>
            <a:r>
              <a:rPr lang="en-US" sz="8800" b="1" dirty="0" smtClean="0">
                <a:solidFill>
                  <a:schemeClr val="bg1"/>
                </a:solidFill>
              </a:rPr>
              <a:t>LINUX</a:t>
            </a:r>
            <a:endParaRPr lang="en-US" sz="8800" b="1" dirty="0">
              <a:solidFill>
                <a:schemeClr val="bg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4774" y="0"/>
            <a:ext cx="5820085" cy="6858000"/>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87" y="0"/>
            <a:ext cx="5820085" cy="6858000"/>
          </a:xfrm>
          <a:prstGeom prst="rect">
            <a:avLst/>
          </a:prstGeom>
        </p:spPr>
      </p:pic>
    </p:spTree>
    <p:extLst>
      <p:ext uri="{BB962C8B-B14F-4D97-AF65-F5344CB8AC3E}">
        <p14:creationId xmlns:p14="http://schemas.microsoft.com/office/powerpoint/2010/main" val="1485742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Linux Distribution </a:t>
            </a:r>
            <a:endParaRPr lang="en-US" dirty="0"/>
          </a:p>
        </p:txBody>
      </p:sp>
      <p:sp>
        <p:nvSpPr>
          <p:cNvPr id="3" name="TextBox 2"/>
          <p:cNvSpPr txBox="1"/>
          <p:nvPr/>
        </p:nvSpPr>
        <p:spPr>
          <a:xfrm>
            <a:off x="658906" y="1250576"/>
            <a:ext cx="9022976" cy="830997"/>
          </a:xfrm>
          <a:prstGeom prst="rect">
            <a:avLst/>
          </a:prstGeom>
          <a:noFill/>
        </p:spPr>
        <p:txBody>
          <a:bodyPr wrap="square" rtlCol="0">
            <a:spAutoFit/>
          </a:bodyPr>
          <a:lstStyle/>
          <a:p>
            <a:pPr algn="just"/>
            <a:r>
              <a:rPr lang="en-US" sz="2400" dirty="0" smtClean="0"/>
              <a:t>It is an operating system made from a software collection, which is based upon the </a:t>
            </a:r>
            <a:r>
              <a:rPr lang="en-US" sz="2400" b="1" dirty="0" smtClean="0"/>
              <a:t>Linux kernel</a:t>
            </a:r>
            <a:r>
              <a:rPr lang="en-US" sz="2400" dirty="0" smtClean="0"/>
              <a:t> and often a package management system.</a:t>
            </a:r>
            <a:endParaRPr lang="en-US" sz="2400" dirty="0"/>
          </a:p>
        </p:txBody>
      </p:sp>
      <p:pic>
        <p:nvPicPr>
          <p:cNvPr id="4" name="Picture 4">
            <a:extLst>
              <a:ext uri="{FF2B5EF4-FFF2-40B4-BE49-F238E27FC236}">
                <a16:creationId xmlns="" xmlns:a16="http://schemas.microsoft.com/office/drawing/2014/main" id="{2E746470-965C-FA45-84F5-2D5EF1D67F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7115" y="2372862"/>
            <a:ext cx="7894510" cy="3947255"/>
          </a:xfrm>
          <a:prstGeom prst="rect">
            <a:avLst/>
          </a:prstGeom>
        </p:spPr>
      </p:pic>
    </p:spTree>
    <p:extLst>
      <p:ext uri="{BB962C8B-B14F-4D97-AF65-F5344CB8AC3E}">
        <p14:creationId xmlns:p14="http://schemas.microsoft.com/office/powerpoint/2010/main" val="9703097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Subsystems</a:t>
            </a:r>
            <a:endParaRPr lang="en-US" dirty="0"/>
          </a:p>
        </p:txBody>
      </p:sp>
      <p:sp>
        <p:nvSpPr>
          <p:cNvPr id="3" name="TextBox 2"/>
          <p:cNvSpPr txBox="1"/>
          <p:nvPr/>
        </p:nvSpPr>
        <p:spPr>
          <a:xfrm>
            <a:off x="1048869" y="1062318"/>
            <a:ext cx="8740589" cy="830997"/>
          </a:xfrm>
          <a:prstGeom prst="rect">
            <a:avLst/>
          </a:prstGeom>
          <a:noFill/>
        </p:spPr>
        <p:txBody>
          <a:bodyPr wrap="square" rtlCol="0">
            <a:spAutoFit/>
          </a:bodyPr>
          <a:lstStyle/>
          <a:p>
            <a:r>
              <a:rPr lang="en-US" sz="2400" dirty="0" smtClean="0"/>
              <a:t>Subsystem is a self-contained system within a larger system. </a:t>
            </a:r>
          </a:p>
          <a:p>
            <a:r>
              <a:rPr lang="en-US" sz="2400" dirty="0" smtClean="0"/>
              <a:t>Linux subsystem includes :</a:t>
            </a:r>
            <a:endParaRPr lang="en-US" sz="2400" dirty="0"/>
          </a:p>
        </p:txBody>
      </p:sp>
      <p:pic>
        <p:nvPicPr>
          <p:cNvPr id="4" name="Picture 4">
            <a:extLst>
              <a:ext uri="{FF2B5EF4-FFF2-40B4-BE49-F238E27FC236}">
                <a16:creationId xmlns="" xmlns:a16="http://schemas.microsoft.com/office/drawing/2014/main" id="{958B9079-6F83-BA49-85FF-2AA6CA2CFA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3183" y="1423999"/>
            <a:ext cx="3153006" cy="2953804"/>
          </a:xfrm>
          <a:prstGeom prst="rect">
            <a:avLst/>
          </a:prstGeom>
        </p:spPr>
      </p:pic>
      <p:sp>
        <p:nvSpPr>
          <p:cNvPr id="5" name="TextBox 4"/>
          <p:cNvSpPr txBox="1"/>
          <p:nvPr/>
        </p:nvSpPr>
        <p:spPr>
          <a:xfrm>
            <a:off x="914399" y="4477871"/>
            <a:ext cx="10730754" cy="1938992"/>
          </a:xfrm>
          <a:prstGeom prst="rect">
            <a:avLst/>
          </a:prstGeom>
          <a:noFill/>
        </p:spPr>
        <p:txBody>
          <a:bodyPr wrap="square" rtlCol="0">
            <a:spAutoFit/>
          </a:bodyPr>
          <a:lstStyle/>
          <a:p>
            <a:r>
              <a:rPr lang="en-US" sz="2000" b="1" dirty="0" smtClean="0"/>
              <a:t>User Applications – </a:t>
            </a:r>
            <a:r>
              <a:rPr lang="en-US" sz="2000" dirty="0" smtClean="0"/>
              <a:t>Applications used by end users for processing. </a:t>
            </a:r>
          </a:p>
          <a:p>
            <a:r>
              <a:rPr lang="en-US" sz="2000" b="1" dirty="0" smtClean="0"/>
              <a:t>Shell – </a:t>
            </a:r>
            <a:r>
              <a:rPr lang="en-US" sz="2000" dirty="0" smtClean="0"/>
              <a:t>An interface to kernel, hiding complexity of kernel functions from users. Takes commands from user and executes kernel functions. </a:t>
            </a:r>
          </a:p>
          <a:p>
            <a:r>
              <a:rPr lang="en-US" sz="2000" b="1" dirty="0" smtClean="0"/>
              <a:t>Kernel – </a:t>
            </a:r>
            <a:r>
              <a:rPr lang="en-US" sz="2000" dirty="0" smtClean="0"/>
              <a:t>Core component of Operating System, interacts directly with hardware, provides low level services to upper layer components. </a:t>
            </a:r>
          </a:p>
          <a:p>
            <a:r>
              <a:rPr lang="en-US" sz="2000" b="1" dirty="0" smtClean="0"/>
              <a:t>Hardware layer – </a:t>
            </a:r>
            <a:r>
              <a:rPr lang="en-US" sz="2000" dirty="0" smtClean="0"/>
              <a:t>It consists of all peripheral devices (RAM, HDD, CPU etc). </a:t>
            </a:r>
            <a:endParaRPr lang="en-US" sz="2000" b="1" dirty="0"/>
          </a:p>
        </p:txBody>
      </p:sp>
    </p:spTree>
    <p:extLst>
      <p:ext uri="{BB962C8B-B14F-4D97-AF65-F5344CB8AC3E}">
        <p14:creationId xmlns:p14="http://schemas.microsoft.com/office/powerpoint/2010/main" val="22544571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D4DE8C01-5E51-462E-BD0E-8C94C287BD42}"/>
              </a:ext>
            </a:extLst>
          </p:cNvPr>
          <p:cNvSpPr>
            <a:spLocks noGrp="1"/>
          </p:cNvSpPr>
          <p:nvPr>
            <p:ph type="body" sz="quarter" idx="11"/>
          </p:nvPr>
        </p:nvSpPr>
        <p:spPr>
          <a:xfrm>
            <a:off x="6383191" y="465991"/>
            <a:ext cx="5261187" cy="1182207"/>
          </a:xfrm>
        </p:spPr>
        <p:txBody>
          <a:bodyPr>
            <a:normAutofit/>
          </a:bodyPr>
          <a:lstStyle/>
          <a:p>
            <a:r>
              <a:rPr lang="pt-PT" sz="9600" b="1" dirty="0" smtClean="0">
                <a:solidFill>
                  <a:srgbClr val="00B0E3"/>
                </a:solidFill>
              </a:rPr>
              <a:t>KERNEL</a:t>
            </a:r>
            <a:endParaRPr lang="pt-PT" sz="9600" b="1" dirty="0">
              <a:solidFill>
                <a:srgbClr val="00B0E3"/>
              </a:solidFill>
            </a:endParaRPr>
          </a:p>
        </p:txBody>
      </p:sp>
      <p:pic>
        <p:nvPicPr>
          <p:cNvPr id="5" name="Picture Placeholder 4" hidden="1">
            <a:extLst>
              <a:ext uri="{FF2B5EF4-FFF2-40B4-BE49-F238E27FC236}">
                <a16:creationId xmlns:a16="http://schemas.microsoft.com/office/drawing/2014/main" xmlns=""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3539" y="2651760"/>
            <a:ext cx="3569652" cy="4206240"/>
          </a:xfrm>
          <a:prstGeom prst="rect">
            <a:avLst/>
          </a:prstGeom>
        </p:spPr>
      </p:pic>
    </p:spTree>
    <p:extLst>
      <p:ext uri="{BB962C8B-B14F-4D97-AF65-F5344CB8AC3E}">
        <p14:creationId xmlns:p14="http://schemas.microsoft.com/office/powerpoint/2010/main" val="3424265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Literal Definition</a:t>
            </a:r>
            <a:endParaRPr lang="en-US" dirty="0"/>
          </a:p>
        </p:txBody>
      </p:sp>
      <p:sp>
        <p:nvSpPr>
          <p:cNvPr id="2" name="Text Placeholder 1"/>
          <p:cNvSpPr>
            <a:spLocks noGrp="1"/>
          </p:cNvSpPr>
          <p:nvPr>
            <p:ph type="body" sz="quarter" idx="35"/>
          </p:nvPr>
        </p:nvSpPr>
        <p:spPr>
          <a:xfrm>
            <a:off x="417592" y="1430234"/>
            <a:ext cx="3791380" cy="5011014"/>
          </a:xfrm>
        </p:spPr>
        <p:txBody>
          <a:bodyPr/>
          <a:lstStyle/>
          <a:p>
            <a:pPr marL="342900" indent="-342900" algn="just">
              <a:lnSpc>
                <a:spcPct val="100000"/>
              </a:lnSpc>
              <a:buFont typeface="+mj-lt"/>
              <a:buAutoNum type="arabicPeriod"/>
            </a:pPr>
            <a:r>
              <a:rPr lang="en-US" sz="2400" dirty="0" smtClean="0"/>
              <a:t>A softer, usually edible part of a nut, seed, or fruit stone contained within its shell.</a:t>
            </a:r>
          </a:p>
          <a:p>
            <a:pPr marL="342900" indent="-342900" algn="just">
              <a:lnSpc>
                <a:spcPct val="100000"/>
              </a:lnSpc>
              <a:buFont typeface="+mj-lt"/>
              <a:buAutoNum type="arabicPeriod"/>
            </a:pPr>
            <a:r>
              <a:rPr lang="en-US" sz="2400" dirty="0" smtClean="0"/>
              <a:t>The central or most important part of something. “This is the kernel of the argument”.</a:t>
            </a:r>
            <a:endParaRPr lang="en-US"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0761" y="3314909"/>
            <a:ext cx="4641239" cy="3126339"/>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36310"/>
          <a:stretch/>
        </p:blipFill>
        <p:spPr>
          <a:xfrm>
            <a:off x="4526206" y="1268413"/>
            <a:ext cx="3024555" cy="3847051"/>
          </a:xfrm>
          <a:prstGeom prst="rect">
            <a:avLst/>
          </a:prstGeom>
        </p:spPr>
      </p:pic>
    </p:spTree>
    <p:extLst>
      <p:ext uri="{BB962C8B-B14F-4D97-AF65-F5344CB8AC3E}">
        <p14:creationId xmlns:p14="http://schemas.microsoft.com/office/powerpoint/2010/main" val="413798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latin typeface="Calibri"/>
                <a:ea typeface="+mj-ea"/>
                <a:cs typeface="+mj-cs"/>
              </a:rPr>
              <a:t>Formal Definition</a:t>
            </a:r>
            <a:endParaRPr lang="en-US" dirty="0">
              <a:latin typeface="+mj-lt"/>
            </a:endParaRPr>
          </a:p>
        </p:txBody>
      </p:sp>
      <p:sp>
        <p:nvSpPr>
          <p:cNvPr id="3" name="TextBox 2"/>
          <p:cNvSpPr txBox="1"/>
          <p:nvPr/>
        </p:nvSpPr>
        <p:spPr>
          <a:xfrm>
            <a:off x="0" y="1071466"/>
            <a:ext cx="5950634" cy="5262979"/>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smtClean="0"/>
              <a:t>A kernel is the foundational layer of an operating system (OS).</a:t>
            </a:r>
          </a:p>
          <a:p>
            <a:pPr marL="342900" indent="-342900" algn="just">
              <a:buFont typeface="Arial" panose="020B0604020202020204" pitchFamily="34" charset="0"/>
              <a:buChar char="•"/>
            </a:pPr>
            <a:endParaRPr lang="en-US" sz="2400" dirty="0" smtClean="0"/>
          </a:p>
          <a:p>
            <a:pPr marL="342900" indent="-342900" algn="just">
              <a:buFont typeface="Arial" panose="020B0604020202020204" pitchFamily="34" charset="0"/>
              <a:buChar char="•"/>
            </a:pPr>
            <a:r>
              <a:rPr lang="en-US" sz="2400" dirty="0" smtClean="0"/>
              <a:t>It functions at a basic level, communicating with hardware and managing resources, such as RAM and the CPU.</a:t>
            </a:r>
          </a:p>
          <a:p>
            <a:pPr marL="342900" indent="-342900" algn="just">
              <a:buFont typeface="Arial" panose="020B0604020202020204" pitchFamily="34" charset="0"/>
              <a:buChar char="•"/>
            </a:pPr>
            <a:endParaRPr lang="en-US" sz="2400" dirty="0" smtClean="0"/>
          </a:p>
          <a:p>
            <a:pPr marL="342900" indent="-342900" algn="just">
              <a:buFont typeface="Arial" panose="020B0604020202020204" pitchFamily="34" charset="0"/>
              <a:buChar char="•"/>
            </a:pPr>
            <a:r>
              <a:rPr lang="en-US" sz="2400" dirty="0" smtClean="0"/>
              <a:t>It is the part of the operating system that loads first, and it remains in main memory. Because it stays in memory, it is important for the kernel to be as small as possible while still providing all the essential services required by other parts of the operating system and applications.</a:t>
            </a:r>
            <a:endParaRPr lang="en-US" sz="2400" dirty="0"/>
          </a:p>
        </p:txBody>
      </p:sp>
    </p:spTree>
    <p:extLst>
      <p:ext uri="{BB962C8B-B14F-4D97-AF65-F5344CB8AC3E}">
        <p14:creationId xmlns:p14="http://schemas.microsoft.com/office/powerpoint/2010/main" val="1502534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07387" y="2261478"/>
            <a:ext cx="6984156" cy="863600"/>
          </a:xfrm>
        </p:spPr>
        <p:txBody>
          <a:bodyPr>
            <a:normAutofit/>
          </a:bodyPr>
          <a:lstStyle/>
          <a:p>
            <a:r>
              <a:rPr lang="en-US" sz="5400" b="1" dirty="0">
                <a:latin typeface="Calibri"/>
                <a:ea typeface="+mj-ea"/>
                <a:cs typeface="+mj-cs"/>
              </a:rPr>
              <a:t>BASIC STRUCTURE</a:t>
            </a:r>
            <a:endParaRPr lang="en-US" sz="5400" b="1"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9034" b="8108"/>
          <a:stretch/>
        </p:blipFill>
        <p:spPr>
          <a:xfrm>
            <a:off x="5398310" y="3125078"/>
            <a:ext cx="5214413" cy="3219652"/>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169" y="652078"/>
            <a:ext cx="5320425" cy="4198702"/>
          </a:xfrm>
          <a:prstGeom prst="rect">
            <a:avLst/>
          </a:prstGeom>
        </p:spPr>
      </p:pic>
    </p:spTree>
    <p:extLst>
      <p:ext uri="{BB962C8B-B14F-4D97-AF65-F5344CB8AC3E}">
        <p14:creationId xmlns:p14="http://schemas.microsoft.com/office/powerpoint/2010/main" val="1376615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normAutofit/>
          </a:bodyPr>
          <a:lstStyle/>
          <a:p>
            <a:r>
              <a:rPr lang="en-US" sz="4400" dirty="0">
                <a:latin typeface="Calibri"/>
                <a:ea typeface="+mj-ea"/>
                <a:cs typeface="+mj-cs"/>
              </a:rPr>
              <a:t>Basic Facilities : CPU</a:t>
            </a:r>
            <a:endParaRPr lang="en-US" dirty="0"/>
          </a:p>
        </p:txBody>
      </p:sp>
      <p:sp>
        <p:nvSpPr>
          <p:cNvPr id="6" name="TextBox 5"/>
          <p:cNvSpPr txBox="1"/>
          <p:nvPr/>
        </p:nvSpPr>
        <p:spPr>
          <a:xfrm>
            <a:off x="407989" y="1268413"/>
            <a:ext cx="5880269" cy="4524315"/>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smtClean="0"/>
              <a:t>This central component of a computer system is responsible for running or executing programs. </a:t>
            </a:r>
            <a:r>
              <a:rPr lang="en-US" sz="2400" dirty="0"/>
              <a:t>Often multiple programs will want access to memory, frequently demanding more memory than the computer has available.</a:t>
            </a:r>
            <a:r>
              <a:rPr lang="en-US" sz="2400" dirty="0" smtClean="0"/>
              <a:t> </a:t>
            </a:r>
          </a:p>
          <a:p>
            <a:pPr marL="342900" indent="-342900" algn="just">
              <a:buFont typeface="Arial" panose="020B0604020202020204" pitchFamily="34" charset="0"/>
              <a:buChar char="•"/>
            </a:pPr>
            <a:endParaRPr lang="en-US" sz="2400" dirty="0"/>
          </a:p>
          <a:p>
            <a:pPr marL="342900" indent="-342900" algn="just">
              <a:buFont typeface="Arial" panose="020B0604020202020204" pitchFamily="34" charset="0"/>
              <a:buChar char="•"/>
            </a:pPr>
            <a:endParaRPr lang="en-US" sz="2400" dirty="0" smtClean="0"/>
          </a:p>
          <a:p>
            <a:pPr marL="342900" indent="-342900" algn="just">
              <a:buFont typeface="Arial" panose="020B0604020202020204" pitchFamily="34" charset="0"/>
              <a:buChar char="•"/>
            </a:pPr>
            <a:r>
              <a:rPr lang="en-US" sz="2400" dirty="0"/>
              <a:t>The kernel is responsible for deciding which memory each process can use, and determining what to do when not enough memory is available.</a:t>
            </a:r>
            <a:endParaRPr lang="en-US" sz="2400" dirty="0" smtClean="0"/>
          </a:p>
        </p:txBody>
      </p:sp>
      <p:sp>
        <p:nvSpPr>
          <p:cNvPr id="3" name="TextBox 2"/>
          <p:cNvSpPr txBox="1"/>
          <p:nvPr/>
        </p:nvSpPr>
        <p:spPr>
          <a:xfrm>
            <a:off x="8760709" y="5008098"/>
            <a:ext cx="3122201" cy="1200329"/>
          </a:xfrm>
          <a:prstGeom prst="rect">
            <a:avLst/>
          </a:prstGeom>
          <a:noFill/>
        </p:spPr>
        <p:txBody>
          <a:bodyPr wrap="none" rtlCol="0">
            <a:spAutoFit/>
          </a:bodyPr>
          <a:lstStyle/>
          <a:p>
            <a:pPr algn="r"/>
            <a:r>
              <a:rPr lang="en-US" sz="3600" b="1" i="1" dirty="0" smtClean="0">
                <a:solidFill>
                  <a:schemeClr val="bg1"/>
                </a:solidFill>
              </a:rPr>
              <a:t>RESOURCE </a:t>
            </a:r>
          </a:p>
          <a:p>
            <a:pPr algn="r"/>
            <a:r>
              <a:rPr lang="en-US" sz="3600" b="1" i="1" dirty="0" smtClean="0">
                <a:solidFill>
                  <a:schemeClr val="bg1"/>
                </a:solidFill>
              </a:rPr>
              <a:t>MANAGEMENT</a:t>
            </a:r>
            <a:endParaRPr lang="en-US" sz="3600" b="1" i="1" dirty="0">
              <a:solidFill>
                <a:schemeClr val="bg1"/>
              </a:solidFill>
            </a:endParaRPr>
          </a:p>
        </p:txBody>
      </p:sp>
    </p:spTree>
    <p:extLst>
      <p:ext uri="{BB962C8B-B14F-4D97-AF65-F5344CB8AC3E}">
        <p14:creationId xmlns:p14="http://schemas.microsoft.com/office/powerpoint/2010/main" val="2272630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normAutofit/>
          </a:bodyPr>
          <a:lstStyle/>
          <a:p>
            <a:r>
              <a:rPr lang="en-US" sz="4400" dirty="0">
                <a:latin typeface="Calibri"/>
                <a:ea typeface="+mj-ea"/>
                <a:cs typeface="+mj-cs"/>
              </a:rPr>
              <a:t>Basic Facilities : Memory (RAM)</a:t>
            </a:r>
            <a:endParaRPr lang="en-US" dirty="0"/>
          </a:p>
        </p:txBody>
      </p:sp>
      <p:sp>
        <p:nvSpPr>
          <p:cNvPr id="6" name="TextBox 5"/>
          <p:cNvSpPr txBox="1"/>
          <p:nvPr/>
        </p:nvSpPr>
        <p:spPr>
          <a:xfrm>
            <a:off x="407989" y="1268413"/>
            <a:ext cx="6077218" cy="3416320"/>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smtClean="0"/>
              <a:t>RAM is used to store both program instructions and data. </a:t>
            </a:r>
            <a:r>
              <a:rPr lang="en-US" sz="2400" dirty="0"/>
              <a:t>Typically, both need to be present in memory in order for a program to execute.</a:t>
            </a:r>
            <a:endParaRPr lang="en-US" sz="2400" dirty="0" smtClean="0"/>
          </a:p>
          <a:p>
            <a:pPr marL="342900" indent="-342900" algn="just">
              <a:buFont typeface="Arial" panose="020B0604020202020204" pitchFamily="34" charset="0"/>
              <a:buChar char="•"/>
            </a:pPr>
            <a:endParaRPr lang="en-US" sz="2400" dirty="0" smtClean="0"/>
          </a:p>
          <a:p>
            <a:pPr marL="342900" indent="-342900" algn="just">
              <a:buFont typeface="Arial" panose="020B0604020202020204" pitchFamily="34" charset="0"/>
              <a:buChar char="•"/>
            </a:pPr>
            <a:r>
              <a:rPr lang="en-US" sz="2400" dirty="0" smtClean="0"/>
              <a:t>The kernel takes responsibility for deciding at any time which of the many running programs should be allocated to the processor or processors.</a:t>
            </a:r>
          </a:p>
        </p:txBody>
      </p:sp>
      <p:sp>
        <p:nvSpPr>
          <p:cNvPr id="4" name="TextBox 3"/>
          <p:cNvSpPr txBox="1"/>
          <p:nvPr/>
        </p:nvSpPr>
        <p:spPr>
          <a:xfrm>
            <a:off x="8760709" y="5008098"/>
            <a:ext cx="3122201" cy="1200329"/>
          </a:xfrm>
          <a:prstGeom prst="rect">
            <a:avLst/>
          </a:prstGeom>
          <a:noFill/>
        </p:spPr>
        <p:txBody>
          <a:bodyPr wrap="none" rtlCol="0">
            <a:spAutoFit/>
          </a:bodyPr>
          <a:lstStyle/>
          <a:p>
            <a:pPr algn="r"/>
            <a:r>
              <a:rPr lang="en-US" sz="3600" b="1" i="1" dirty="0" smtClean="0">
                <a:solidFill>
                  <a:schemeClr val="bg1"/>
                </a:solidFill>
              </a:rPr>
              <a:t>MEMORY </a:t>
            </a:r>
          </a:p>
          <a:p>
            <a:pPr algn="r"/>
            <a:r>
              <a:rPr lang="en-US" sz="3600" b="1" i="1" dirty="0" smtClean="0">
                <a:solidFill>
                  <a:schemeClr val="bg1"/>
                </a:solidFill>
              </a:rPr>
              <a:t>MANAGEMENT</a:t>
            </a:r>
            <a:endParaRPr lang="en-US" sz="3600" b="1" i="1" dirty="0">
              <a:solidFill>
                <a:schemeClr val="bg1"/>
              </a:solidFill>
            </a:endParaRPr>
          </a:p>
        </p:txBody>
      </p:sp>
    </p:spTree>
    <p:extLst>
      <p:ext uri="{BB962C8B-B14F-4D97-AF65-F5344CB8AC3E}">
        <p14:creationId xmlns:p14="http://schemas.microsoft.com/office/powerpoint/2010/main" val="3260019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normAutofit/>
          </a:bodyPr>
          <a:lstStyle/>
          <a:p>
            <a:r>
              <a:rPr lang="en-US" sz="4400" dirty="0">
                <a:latin typeface="Calibri"/>
                <a:ea typeface="+mj-ea"/>
                <a:cs typeface="+mj-cs"/>
              </a:rPr>
              <a:t>Basic Facilities : Devices</a:t>
            </a:r>
            <a:endParaRPr lang="en-US" dirty="0"/>
          </a:p>
        </p:txBody>
      </p:sp>
      <p:sp>
        <p:nvSpPr>
          <p:cNvPr id="6" name="TextBox 5"/>
          <p:cNvSpPr txBox="1"/>
          <p:nvPr/>
        </p:nvSpPr>
        <p:spPr>
          <a:xfrm>
            <a:off x="407989" y="1268413"/>
            <a:ext cx="5570780" cy="4893647"/>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smtClean="0"/>
              <a:t>I/O devices include such peripherals as keyboards, mice, disk drives, printers, USB devices, network adapters, and display devices. </a:t>
            </a:r>
          </a:p>
          <a:p>
            <a:pPr marL="342900" indent="-342900" algn="just">
              <a:buFont typeface="Arial" panose="020B0604020202020204" pitchFamily="34" charset="0"/>
              <a:buChar char="•"/>
            </a:pPr>
            <a:endParaRPr lang="en-US" sz="2400" dirty="0"/>
          </a:p>
          <a:p>
            <a:pPr marL="342900" indent="-342900" algn="just">
              <a:buFont typeface="Arial" panose="020B0604020202020204" pitchFamily="34" charset="0"/>
              <a:buChar char="•"/>
            </a:pPr>
            <a:endParaRPr lang="en-US" sz="2400" dirty="0" smtClean="0"/>
          </a:p>
          <a:p>
            <a:pPr marL="342900" indent="-342900" algn="just">
              <a:buFont typeface="Arial" panose="020B0604020202020204" pitchFamily="34" charset="0"/>
              <a:buChar char="•"/>
            </a:pPr>
            <a:r>
              <a:rPr lang="en-US" sz="2400" dirty="0"/>
              <a:t>The kernel allocates requests from applications to perform I/O to an appropriate device and provides convenient methods for using the device (typically abstracted to the point where the application does not need to know implementation details of the device).</a:t>
            </a:r>
            <a:endParaRPr lang="en-US" sz="2400" dirty="0" smtClean="0"/>
          </a:p>
        </p:txBody>
      </p:sp>
      <p:sp>
        <p:nvSpPr>
          <p:cNvPr id="4" name="TextBox 3"/>
          <p:cNvSpPr txBox="1"/>
          <p:nvPr/>
        </p:nvSpPr>
        <p:spPr>
          <a:xfrm>
            <a:off x="8760709" y="5008098"/>
            <a:ext cx="3122201" cy="1200329"/>
          </a:xfrm>
          <a:prstGeom prst="rect">
            <a:avLst/>
          </a:prstGeom>
          <a:noFill/>
        </p:spPr>
        <p:txBody>
          <a:bodyPr wrap="none" rtlCol="0">
            <a:spAutoFit/>
          </a:bodyPr>
          <a:lstStyle/>
          <a:p>
            <a:pPr algn="r"/>
            <a:r>
              <a:rPr lang="en-US" sz="3600" b="1" i="1" dirty="0" smtClean="0">
                <a:solidFill>
                  <a:schemeClr val="bg1"/>
                </a:solidFill>
              </a:rPr>
              <a:t>DEVICE </a:t>
            </a:r>
          </a:p>
          <a:p>
            <a:pPr algn="r"/>
            <a:r>
              <a:rPr lang="en-US" sz="3600" b="1" i="1" dirty="0" smtClean="0">
                <a:solidFill>
                  <a:schemeClr val="bg1"/>
                </a:solidFill>
              </a:rPr>
              <a:t>MANAGEMENT</a:t>
            </a:r>
            <a:endParaRPr lang="en-US" sz="3600" b="1" i="1" dirty="0">
              <a:solidFill>
                <a:schemeClr val="bg1"/>
              </a:solidFill>
            </a:endParaRPr>
          </a:p>
        </p:txBody>
      </p:sp>
    </p:spTree>
    <p:extLst>
      <p:ext uri="{BB962C8B-B14F-4D97-AF65-F5344CB8AC3E}">
        <p14:creationId xmlns:p14="http://schemas.microsoft.com/office/powerpoint/2010/main" val="1060052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30D1BC81-B0CA-49DC-9E5F-F55AA790482A}"/>
              </a:ext>
            </a:extLst>
          </p:cNvPr>
          <p:cNvSpPr>
            <a:spLocks noGrp="1"/>
          </p:cNvSpPr>
          <p:nvPr>
            <p:ph type="body" sz="quarter" idx="10"/>
          </p:nvPr>
        </p:nvSpPr>
        <p:spPr>
          <a:xfrm>
            <a:off x="407987" y="1533628"/>
            <a:ext cx="5543551" cy="4919560"/>
          </a:xfrm>
        </p:spPr>
        <p:txBody>
          <a:bodyPr/>
          <a:lstStyle/>
          <a:p>
            <a:pPr marL="0" indent="0">
              <a:buNone/>
            </a:pPr>
            <a:r>
              <a:rPr lang="pt-PT" sz="2800" b="1" dirty="0" smtClean="0">
                <a:solidFill>
                  <a:schemeClr val="accent1">
                    <a:lumMod val="75000"/>
                  </a:schemeClr>
                </a:solidFill>
              </a:rPr>
              <a:t>Monolithic Kernel	</a:t>
            </a:r>
          </a:p>
          <a:p>
            <a:r>
              <a:rPr lang="en-US" sz="2400" dirty="0"/>
              <a:t>User services and kernel, services are kept in </a:t>
            </a:r>
            <a:r>
              <a:rPr lang="en-US" sz="2400" dirty="0" smtClean="0"/>
              <a:t>same address space.</a:t>
            </a:r>
          </a:p>
          <a:p>
            <a:r>
              <a:rPr lang="en-US" sz="2400" dirty="0"/>
              <a:t>Slow execution</a:t>
            </a:r>
            <a:r>
              <a:rPr lang="en-US" sz="2400" dirty="0" smtClean="0"/>
              <a:t>.</a:t>
            </a:r>
          </a:p>
          <a:p>
            <a:r>
              <a:rPr lang="en-US" sz="2400" dirty="0"/>
              <a:t>Monolithic kernel is larger than microkernel</a:t>
            </a:r>
            <a:r>
              <a:rPr lang="en-US" sz="2400" dirty="0" smtClean="0"/>
              <a:t>.</a:t>
            </a:r>
          </a:p>
          <a:p>
            <a:r>
              <a:rPr lang="en-US" sz="2400" dirty="0"/>
              <a:t>If a service crashes, the whole system crashes in monolithic kernel</a:t>
            </a:r>
            <a:r>
              <a:rPr lang="en-US" sz="2400" dirty="0" smtClean="0"/>
              <a:t>.</a:t>
            </a:r>
          </a:p>
          <a:p>
            <a:r>
              <a:rPr lang="en-US" sz="2400" dirty="0"/>
              <a:t>To write a monolithic kernel, less code is required.</a:t>
            </a:r>
            <a:endParaRPr lang="pt-PT" sz="2400" b="1" dirty="0">
              <a:solidFill>
                <a:schemeClr val="accent1">
                  <a:lumMod val="75000"/>
                </a:schemeClr>
              </a:solidFill>
            </a:endParaRPr>
          </a:p>
          <a:p>
            <a:pPr marL="0" indent="0">
              <a:buNone/>
            </a:pPr>
            <a:endParaRPr lang="pt-PT" sz="2400" b="1" dirty="0" smtClean="0">
              <a:solidFill>
                <a:schemeClr val="accent1">
                  <a:lumMod val="75000"/>
                </a:schemeClr>
              </a:solidFill>
            </a:endParaRPr>
          </a:p>
        </p:txBody>
      </p:sp>
      <p:sp>
        <p:nvSpPr>
          <p:cNvPr id="6" name="Text Placeholder 5">
            <a:extLst>
              <a:ext uri="{FF2B5EF4-FFF2-40B4-BE49-F238E27FC236}">
                <a16:creationId xmlns:a16="http://schemas.microsoft.com/office/drawing/2014/main" xmlns="" id="{4D0680E3-AA32-4CF6-8F32-34091BD0DD6D}"/>
              </a:ext>
            </a:extLst>
          </p:cNvPr>
          <p:cNvSpPr>
            <a:spLocks noGrp="1"/>
          </p:cNvSpPr>
          <p:nvPr>
            <p:ph type="body" sz="quarter" idx="11"/>
          </p:nvPr>
        </p:nvSpPr>
        <p:spPr>
          <a:xfrm>
            <a:off x="6240464" y="1533627"/>
            <a:ext cx="5799136" cy="4918351"/>
          </a:xfrm>
        </p:spPr>
        <p:txBody>
          <a:bodyPr/>
          <a:lstStyle/>
          <a:p>
            <a:pPr marL="0" indent="0">
              <a:buNone/>
            </a:pPr>
            <a:r>
              <a:rPr lang="pt-PT" sz="2800" b="1" dirty="0" smtClean="0">
                <a:solidFill>
                  <a:schemeClr val="accent1">
                    <a:lumMod val="75000"/>
                  </a:schemeClr>
                </a:solidFill>
              </a:rPr>
              <a:t>Micro Kernel</a:t>
            </a:r>
          </a:p>
          <a:p>
            <a:r>
              <a:rPr lang="en-US" sz="2400" dirty="0" smtClean="0"/>
              <a:t>User </a:t>
            </a:r>
            <a:r>
              <a:rPr lang="en-US" sz="2400" dirty="0"/>
              <a:t>services and kernel, services are kept in separate address </a:t>
            </a:r>
            <a:r>
              <a:rPr lang="en-US" sz="2400" dirty="0" smtClean="0"/>
              <a:t>space.</a:t>
            </a:r>
          </a:p>
          <a:p>
            <a:r>
              <a:rPr lang="en-US" sz="2400" dirty="0" smtClean="0"/>
              <a:t>Fast execution.</a:t>
            </a:r>
          </a:p>
          <a:p>
            <a:r>
              <a:rPr lang="en-US" sz="2400" dirty="0" smtClean="0"/>
              <a:t>Microkernel </a:t>
            </a:r>
            <a:r>
              <a:rPr lang="en-US" sz="2400" dirty="0"/>
              <a:t>are smaller in size</a:t>
            </a:r>
            <a:r>
              <a:rPr lang="en-US" sz="2400" dirty="0" smtClean="0"/>
              <a:t>.</a:t>
            </a:r>
          </a:p>
          <a:p>
            <a:endParaRPr lang="en-US" sz="2400" b="1" dirty="0">
              <a:solidFill>
                <a:schemeClr val="accent1">
                  <a:lumMod val="75000"/>
                </a:schemeClr>
              </a:solidFill>
            </a:endParaRPr>
          </a:p>
          <a:p>
            <a:r>
              <a:rPr lang="en-US" sz="2400" dirty="0"/>
              <a:t>If a service crashes, it does effect on </a:t>
            </a:r>
            <a:r>
              <a:rPr lang="en-US" sz="2400" dirty="0" smtClean="0"/>
              <a:t>working </a:t>
            </a:r>
            <a:r>
              <a:rPr lang="en-US" sz="2400" dirty="0"/>
              <a:t>of microkernel</a:t>
            </a:r>
            <a:r>
              <a:rPr lang="en-US" sz="2400" dirty="0" smtClean="0"/>
              <a:t>.</a:t>
            </a:r>
          </a:p>
          <a:p>
            <a:r>
              <a:rPr lang="en-US" sz="2400" dirty="0"/>
              <a:t>To write a microkernel, more code is required.</a:t>
            </a:r>
            <a:endParaRPr lang="pt-PT" sz="2400" b="1" dirty="0" smtClean="0">
              <a:solidFill>
                <a:schemeClr val="accent1">
                  <a:lumMod val="75000"/>
                </a:schemeClr>
              </a:solidFill>
            </a:endParaRPr>
          </a:p>
        </p:txBody>
      </p:sp>
      <p:sp>
        <p:nvSpPr>
          <p:cNvPr id="4" name="Title 3">
            <a:extLst>
              <a:ext uri="{FF2B5EF4-FFF2-40B4-BE49-F238E27FC236}">
                <a16:creationId xmlns:a16="http://schemas.microsoft.com/office/drawing/2014/main" xmlns="" id="{BAD3FAA8-650A-4E1B-B561-D86BE9AFB0F0}"/>
              </a:ext>
            </a:extLst>
          </p:cNvPr>
          <p:cNvSpPr>
            <a:spLocks noGrp="1"/>
          </p:cNvSpPr>
          <p:nvPr>
            <p:ph type="title"/>
          </p:nvPr>
        </p:nvSpPr>
        <p:spPr>
          <a:xfrm>
            <a:off x="407988" y="404813"/>
            <a:ext cx="11250612" cy="1128814"/>
          </a:xfrm>
        </p:spPr>
        <p:txBody>
          <a:bodyPr>
            <a:noAutofit/>
          </a:bodyPr>
          <a:lstStyle/>
          <a:p>
            <a:r>
              <a:rPr lang="en-US" sz="4400" b="1" dirty="0">
                <a:solidFill>
                  <a:srgbClr val="FF304C"/>
                </a:solidFill>
                <a:latin typeface="Calibri"/>
                <a:ea typeface="+mj-ea"/>
                <a:cs typeface="+mj-cs"/>
              </a:rPr>
              <a:t>TYPES OF KERNEL </a:t>
            </a:r>
            <a:endParaRPr lang="pt-PT" sz="2800" dirty="0"/>
          </a:p>
        </p:txBody>
      </p:sp>
      <p:cxnSp>
        <p:nvCxnSpPr>
          <p:cNvPr id="7" name="Conector reto 49">
            <a:extLst>
              <a:ext uri="{FF2B5EF4-FFF2-40B4-BE49-F238E27FC236}">
                <a16:creationId xmlns:a16="http://schemas.microsoft.com/office/drawing/2014/main" xmlns="" id="{99F137B6-F3B1-4C6C-A4B5-514CE43D29F9}"/>
              </a:ext>
            </a:extLst>
          </p:cNvPr>
          <p:cNvCxnSpPr>
            <a:cxnSpLocks/>
            <a:endCxn id="2" idx="2"/>
          </p:cNvCxnSpPr>
          <p:nvPr/>
        </p:nvCxnSpPr>
        <p:spPr>
          <a:xfrm flipV="1">
            <a:off x="6091707" y="1350543"/>
            <a:ext cx="0" cy="5101436"/>
          </a:xfrm>
          <a:prstGeom prst="line">
            <a:avLst/>
          </a:prstGeom>
          <a:solidFill>
            <a:schemeClr val="tx1"/>
          </a:solidFill>
          <a:ln w="47625" cap="flat">
            <a:solidFill>
              <a:srgbClr val="FF304C"/>
            </a:solidFill>
            <a:round/>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300507" y="1095133"/>
            <a:ext cx="11582400" cy="255410"/>
          </a:xfrm>
          <a:prstGeom prst="rect">
            <a:avLst/>
          </a:prstGeom>
          <a:solidFill>
            <a:srgbClr val="FF30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8179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0817" y="2067339"/>
            <a:ext cx="6016487" cy="5016758"/>
          </a:xfrm>
          <a:prstGeom prst="rect">
            <a:avLst/>
          </a:prstGeom>
          <a:noFill/>
        </p:spPr>
        <p:txBody>
          <a:bodyPr wrap="square" rtlCol="0">
            <a:spAutoFit/>
          </a:bodyPr>
          <a:lstStyle/>
          <a:p>
            <a:pPr marL="342900" indent="-342900">
              <a:buAutoNum type="arabicPeriod"/>
            </a:pPr>
            <a:r>
              <a:rPr lang="en-US" sz="2000" b="1" dirty="0" smtClean="0">
                <a:solidFill>
                  <a:srgbClr val="0070C0"/>
                </a:solidFill>
              </a:rPr>
              <a:t>Soumya Gupta (152915) </a:t>
            </a:r>
          </a:p>
          <a:p>
            <a:pPr marL="1257300" lvl="2" indent="-342900">
              <a:buFont typeface="Wingdings" panose="05000000000000000000" pitchFamily="2" charset="2"/>
              <a:buChar char="Ø"/>
            </a:pPr>
            <a:r>
              <a:rPr lang="en-US" sz="2000" dirty="0" smtClean="0">
                <a:solidFill>
                  <a:schemeClr val="bg2">
                    <a:lumMod val="10000"/>
                  </a:schemeClr>
                </a:solidFill>
              </a:rPr>
              <a:t>Introduction</a:t>
            </a:r>
          </a:p>
          <a:p>
            <a:pPr marL="1257300" lvl="2" indent="-342900">
              <a:buFont typeface="Wingdings" panose="05000000000000000000" pitchFamily="2" charset="2"/>
              <a:buChar char="Ø"/>
            </a:pPr>
            <a:r>
              <a:rPr lang="en-US" sz="2000" dirty="0" smtClean="0">
                <a:solidFill>
                  <a:schemeClr val="bg2">
                    <a:lumMod val="10000"/>
                  </a:schemeClr>
                </a:solidFill>
              </a:rPr>
              <a:t>Linux subsystem</a:t>
            </a:r>
          </a:p>
          <a:p>
            <a:pPr marL="457200" indent="-457200">
              <a:buFont typeface="+mj-lt"/>
              <a:buAutoNum type="arabicPeriod"/>
            </a:pPr>
            <a:r>
              <a:rPr lang="en-US" sz="2000" b="1" dirty="0" smtClean="0">
                <a:solidFill>
                  <a:srgbClr val="0070C0"/>
                </a:solidFill>
              </a:rPr>
              <a:t>Aastha Verma (152537)</a:t>
            </a:r>
          </a:p>
          <a:p>
            <a:pPr marL="1257300" lvl="2" indent="-342900">
              <a:buFont typeface="Wingdings" panose="05000000000000000000" pitchFamily="2" charset="2"/>
              <a:buChar char="Ø"/>
            </a:pPr>
            <a:r>
              <a:rPr lang="en-US" sz="2000" dirty="0" smtClean="0">
                <a:solidFill>
                  <a:schemeClr val="bg2">
                    <a:lumMod val="10000"/>
                  </a:schemeClr>
                </a:solidFill>
              </a:rPr>
              <a:t>Kernel</a:t>
            </a:r>
          </a:p>
          <a:p>
            <a:pPr marL="1257300" lvl="2" indent="-342900">
              <a:buFont typeface="Wingdings" panose="05000000000000000000" pitchFamily="2" charset="2"/>
              <a:buChar char="Ø"/>
            </a:pPr>
            <a:r>
              <a:rPr lang="en-US" sz="2000" dirty="0" smtClean="0">
                <a:solidFill>
                  <a:schemeClr val="bg2">
                    <a:lumMod val="10000"/>
                  </a:schemeClr>
                </a:solidFill>
              </a:rPr>
              <a:t>Booting Process</a:t>
            </a:r>
            <a:endParaRPr lang="en-US" sz="2000" dirty="0">
              <a:solidFill>
                <a:schemeClr val="bg2">
                  <a:lumMod val="10000"/>
                </a:schemeClr>
              </a:solidFill>
            </a:endParaRPr>
          </a:p>
          <a:p>
            <a:pPr marL="457200" indent="-457200">
              <a:buFont typeface="+mj-lt"/>
              <a:buAutoNum type="arabicPeriod"/>
            </a:pPr>
            <a:r>
              <a:rPr lang="en-US" sz="2000" b="1" dirty="0" smtClean="0">
                <a:solidFill>
                  <a:srgbClr val="0070C0"/>
                </a:solidFill>
              </a:rPr>
              <a:t>Jabbireddy Gireesha (152659)</a:t>
            </a:r>
          </a:p>
          <a:p>
            <a:pPr marL="1257300" lvl="2" indent="-342900">
              <a:buFont typeface="Wingdings" panose="05000000000000000000" pitchFamily="2" charset="2"/>
              <a:buChar char="Ø"/>
            </a:pPr>
            <a:r>
              <a:rPr lang="en-US" sz="2000" dirty="0" smtClean="0">
                <a:solidFill>
                  <a:schemeClr val="bg2">
                    <a:lumMod val="10000"/>
                  </a:schemeClr>
                </a:solidFill>
              </a:rPr>
              <a:t>File subsystem</a:t>
            </a:r>
            <a:endParaRPr lang="en-US" sz="2000" b="1" dirty="0" smtClean="0">
              <a:solidFill>
                <a:schemeClr val="bg2">
                  <a:lumMod val="10000"/>
                </a:schemeClr>
              </a:solidFill>
            </a:endParaRPr>
          </a:p>
          <a:p>
            <a:pPr marL="457200" indent="-457200">
              <a:buFont typeface="+mj-lt"/>
              <a:buAutoNum type="arabicPeriod"/>
            </a:pPr>
            <a:r>
              <a:rPr lang="en-US" sz="2000" b="1" dirty="0" smtClean="0">
                <a:solidFill>
                  <a:srgbClr val="0070C0"/>
                </a:solidFill>
              </a:rPr>
              <a:t>Naredla Gangavamshi (152851)</a:t>
            </a:r>
          </a:p>
          <a:p>
            <a:pPr marL="1257300" lvl="2" indent="-342900">
              <a:buFont typeface="Wingdings" panose="05000000000000000000" pitchFamily="2" charset="2"/>
              <a:buChar char="Ø"/>
            </a:pPr>
            <a:r>
              <a:rPr lang="en-US" sz="2000" dirty="0" smtClean="0">
                <a:solidFill>
                  <a:schemeClr val="bg2">
                    <a:lumMod val="10000"/>
                  </a:schemeClr>
                </a:solidFill>
              </a:rPr>
              <a:t>Shell</a:t>
            </a:r>
          </a:p>
          <a:p>
            <a:pPr marL="1257300" lvl="2" indent="-342900">
              <a:buFont typeface="Wingdings" panose="05000000000000000000" pitchFamily="2" charset="2"/>
              <a:buChar char="Ø"/>
            </a:pPr>
            <a:r>
              <a:rPr lang="en-US" sz="2000" dirty="0" smtClean="0">
                <a:solidFill>
                  <a:schemeClr val="bg2">
                    <a:lumMod val="10000"/>
                  </a:schemeClr>
                </a:solidFill>
              </a:rPr>
              <a:t>Process Management</a:t>
            </a:r>
            <a:endParaRPr lang="en-US" sz="2000" b="1" dirty="0" smtClean="0">
              <a:solidFill>
                <a:schemeClr val="bg2">
                  <a:lumMod val="10000"/>
                </a:schemeClr>
              </a:solidFill>
            </a:endParaRPr>
          </a:p>
          <a:p>
            <a:pPr marL="457200" indent="-457200">
              <a:buFont typeface="+mj-lt"/>
              <a:buAutoNum type="arabicPeriod"/>
            </a:pPr>
            <a:r>
              <a:rPr lang="en-US" sz="2000" b="1" dirty="0" smtClean="0">
                <a:solidFill>
                  <a:srgbClr val="0070C0"/>
                </a:solidFill>
              </a:rPr>
              <a:t>Samiti Rahul (152907)</a:t>
            </a:r>
          </a:p>
          <a:p>
            <a:pPr marL="1257300" lvl="2" indent="-342900">
              <a:buFont typeface="Wingdings" panose="05000000000000000000" pitchFamily="2" charset="2"/>
              <a:buChar char="Ø"/>
            </a:pPr>
            <a:r>
              <a:rPr lang="en-US" sz="2000" dirty="0" smtClean="0">
                <a:solidFill>
                  <a:schemeClr val="bg2">
                    <a:lumMod val="10000"/>
                  </a:schemeClr>
                </a:solidFill>
              </a:rPr>
              <a:t>Device Management</a:t>
            </a:r>
          </a:p>
          <a:p>
            <a:pPr marL="1257300" lvl="2" indent="-342900">
              <a:buFont typeface="Wingdings" panose="05000000000000000000" pitchFamily="2" charset="2"/>
              <a:buChar char="Ø"/>
            </a:pPr>
            <a:r>
              <a:rPr lang="en-US" sz="2000" dirty="0" smtClean="0">
                <a:solidFill>
                  <a:schemeClr val="bg2">
                    <a:lumMod val="10000"/>
                  </a:schemeClr>
                </a:solidFill>
              </a:rPr>
              <a:t>Memory Management</a:t>
            </a:r>
            <a:endParaRPr lang="en-US" sz="2000" dirty="0">
              <a:solidFill>
                <a:schemeClr val="bg2">
                  <a:lumMod val="10000"/>
                </a:schemeClr>
              </a:solidFill>
            </a:endParaRPr>
          </a:p>
          <a:p>
            <a:pPr marL="457200" indent="-457200">
              <a:buFont typeface="+mj-lt"/>
              <a:buAutoNum type="arabicPeriod"/>
            </a:pPr>
            <a:endParaRPr lang="en-US" sz="2000" b="1" dirty="0" smtClean="0">
              <a:solidFill>
                <a:schemeClr val="bg2">
                  <a:lumMod val="10000"/>
                </a:schemeClr>
              </a:solidFill>
            </a:endParaRPr>
          </a:p>
          <a:p>
            <a:endParaRPr lang="en-US" sz="2000" b="1" dirty="0">
              <a:solidFill>
                <a:schemeClr val="bg2">
                  <a:lumMod val="10000"/>
                </a:schemeClr>
              </a:solidFill>
            </a:endParaRPr>
          </a:p>
        </p:txBody>
      </p:sp>
    </p:spTree>
    <p:extLst>
      <p:ext uri="{BB962C8B-B14F-4D97-AF65-F5344CB8AC3E}">
        <p14:creationId xmlns:p14="http://schemas.microsoft.com/office/powerpoint/2010/main" val="38180668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Related image"/>
          <p:cNvSpPr>
            <a:spLocks noChangeAspect="1" noChangeArrowheads="1"/>
          </p:cNvSpPr>
          <p:nvPr/>
        </p:nvSpPr>
        <p:spPr bwMode="auto">
          <a:xfrm>
            <a:off x="155575" y="-1462088"/>
            <a:ext cx="5734050" cy="30575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4620"/>
            <a:ext cx="7843234" cy="4449047"/>
          </a:xfrm>
          <a:prstGeom prst="rect">
            <a:avLst/>
          </a:prstGeom>
        </p:spPr>
      </p:pic>
      <p:sp>
        <p:nvSpPr>
          <p:cNvPr id="7" name="TextBox 6"/>
          <p:cNvSpPr txBox="1"/>
          <p:nvPr/>
        </p:nvSpPr>
        <p:spPr>
          <a:xfrm>
            <a:off x="6553666" y="4549676"/>
            <a:ext cx="5638334" cy="1569660"/>
          </a:xfrm>
          <a:prstGeom prst="rect">
            <a:avLst/>
          </a:prstGeom>
          <a:noFill/>
        </p:spPr>
        <p:txBody>
          <a:bodyPr wrap="square" rtlCol="0">
            <a:spAutoFit/>
          </a:bodyPr>
          <a:lstStyle/>
          <a:p>
            <a:pPr algn="just"/>
            <a:endParaRPr lang="en-US" sz="2400" b="1" dirty="0">
              <a:solidFill>
                <a:schemeClr val="bg1"/>
              </a:solidFill>
            </a:endParaRPr>
          </a:p>
          <a:p>
            <a:pPr algn="r"/>
            <a:r>
              <a:rPr lang="en-US" sz="2400" b="1" dirty="0" smtClean="0">
                <a:solidFill>
                  <a:schemeClr val="bg1"/>
                </a:solidFill>
              </a:rPr>
              <a:t>Kernel Space – Space in memory where </a:t>
            </a:r>
          </a:p>
          <a:p>
            <a:pPr algn="r"/>
            <a:r>
              <a:rPr lang="en-US" sz="2400" b="1" dirty="0" smtClean="0">
                <a:solidFill>
                  <a:schemeClr val="bg1"/>
                </a:solidFill>
              </a:rPr>
              <a:t>kernel processes run. The user has access to it only through system calls </a:t>
            </a:r>
            <a:endParaRPr lang="en-US" sz="2400" b="1" dirty="0">
              <a:solidFill>
                <a:schemeClr val="bg1"/>
              </a:solidFill>
            </a:endParaRPr>
          </a:p>
        </p:txBody>
      </p:sp>
      <p:sp>
        <p:nvSpPr>
          <p:cNvPr id="10" name="Rectangle 9"/>
          <p:cNvSpPr/>
          <p:nvPr/>
        </p:nvSpPr>
        <p:spPr>
          <a:xfrm>
            <a:off x="8348869" y="1806984"/>
            <a:ext cx="3843131" cy="1200329"/>
          </a:xfrm>
          <a:prstGeom prst="rect">
            <a:avLst/>
          </a:prstGeom>
        </p:spPr>
        <p:txBody>
          <a:bodyPr wrap="square">
            <a:spAutoFit/>
          </a:bodyPr>
          <a:lstStyle/>
          <a:p>
            <a:pPr lvl="0" algn="r"/>
            <a:r>
              <a:rPr lang="en-US" sz="2400" b="1" dirty="0">
                <a:solidFill>
                  <a:prstClr val="white"/>
                </a:solidFill>
              </a:rPr>
              <a:t>User Space – Space in </a:t>
            </a:r>
            <a:r>
              <a:rPr lang="en-US" sz="2400" b="1" dirty="0" smtClean="0">
                <a:solidFill>
                  <a:prstClr val="white"/>
                </a:solidFill>
              </a:rPr>
              <a:t>memory where user applications </a:t>
            </a:r>
            <a:r>
              <a:rPr lang="en-US" sz="2400" b="1" dirty="0">
                <a:solidFill>
                  <a:prstClr val="white"/>
                </a:solidFill>
              </a:rPr>
              <a:t>are executed.</a:t>
            </a:r>
          </a:p>
        </p:txBody>
      </p:sp>
    </p:spTree>
    <p:extLst>
      <p:ext uri="{BB962C8B-B14F-4D97-AF65-F5344CB8AC3E}">
        <p14:creationId xmlns:p14="http://schemas.microsoft.com/office/powerpoint/2010/main" val="2402113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5128" b="19852"/>
          <a:stretch/>
        </p:blipFill>
        <p:spPr>
          <a:xfrm>
            <a:off x="-12880" y="669703"/>
            <a:ext cx="12217758" cy="4327300"/>
          </a:xfrm>
          <a:prstGeom prst="rect">
            <a:avLst/>
          </a:prstGeom>
        </p:spPr>
      </p:pic>
    </p:spTree>
    <p:extLst>
      <p:ext uri="{BB962C8B-B14F-4D97-AF65-F5344CB8AC3E}">
        <p14:creationId xmlns:p14="http://schemas.microsoft.com/office/powerpoint/2010/main" val="2369793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404813"/>
            <a:ext cx="5003711" cy="52325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lstStyle/>
          <a:p>
            <a:r>
              <a:rPr lang="en-US" sz="4400" dirty="0">
                <a:latin typeface="Calibri"/>
                <a:ea typeface="+mj-ea"/>
                <a:cs typeface="+mj-cs"/>
              </a:rPr>
              <a:t>LINUX KERNEL</a:t>
            </a:r>
            <a:endParaRPr lang="en-US" dirty="0"/>
          </a:p>
        </p:txBody>
      </p:sp>
      <p:sp>
        <p:nvSpPr>
          <p:cNvPr id="3" name="TextBox 2"/>
          <p:cNvSpPr txBox="1"/>
          <p:nvPr/>
        </p:nvSpPr>
        <p:spPr>
          <a:xfrm>
            <a:off x="345510" y="1069630"/>
            <a:ext cx="5570780" cy="5262979"/>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smtClean="0"/>
              <a:t>Linux kernel is a monolithic kernel</a:t>
            </a:r>
          </a:p>
          <a:p>
            <a:pPr marL="342900" indent="-342900" algn="just">
              <a:buFont typeface="Arial" panose="020B0604020202020204" pitchFamily="34" charset="0"/>
              <a:buChar char="•"/>
            </a:pPr>
            <a:endParaRPr lang="en-US" sz="2400" dirty="0"/>
          </a:p>
          <a:p>
            <a:pPr algn="just"/>
            <a:r>
              <a:rPr lang="en-US" sz="2400" b="1" dirty="0" smtClean="0">
                <a:solidFill>
                  <a:srgbClr val="0070AD"/>
                </a:solidFill>
              </a:rPr>
              <a:t>USER SPACE COMPONENTS :</a:t>
            </a:r>
          </a:p>
          <a:p>
            <a:pPr algn="just"/>
            <a:endParaRPr lang="en-US" sz="2400" dirty="0"/>
          </a:p>
          <a:p>
            <a:pPr marL="342900" indent="-342900" algn="just">
              <a:buFont typeface="Arial" panose="020B0604020202020204" pitchFamily="34" charset="0"/>
              <a:buChar char="•"/>
            </a:pPr>
            <a:r>
              <a:rPr lang="en-US" sz="2400" dirty="0" smtClean="0"/>
              <a:t>User applications</a:t>
            </a:r>
          </a:p>
          <a:p>
            <a:pPr marL="342900" indent="-342900" algn="just">
              <a:buFont typeface="Arial" panose="020B0604020202020204" pitchFamily="34" charset="0"/>
              <a:buChar char="•"/>
            </a:pPr>
            <a:endParaRPr lang="en-US" sz="2400" dirty="0"/>
          </a:p>
          <a:p>
            <a:pPr marL="342900" indent="-342900" algn="just">
              <a:buFont typeface="Arial" panose="020B0604020202020204" pitchFamily="34" charset="0"/>
              <a:buChar char="•"/>
            </a:pPr>
            <a:r>
              <a:rPr lang="en-US" sz="2400" b="1" dirty="0" err="1" smtClean="0"/>
              <a:t>glibc</a:t>
            </a:r>
            <a:r>
              <a:rPr lang="en-US" sz="2400" dirty="0" smtClean="0"/>
              <a:t> : Provides the system call interface that connects to the kernel : transition mechanism between user-space and kernel.</a:t>
            </a:r>
          </a:p>
          <a:p>
            <a:pPr marL="342900" indent="-342900" algn="just">
              <a:buFont typeface="Arial" panose="020B0604020202020204" pitchFamily="34" charset="0"/>
              <a:buChar char="•"/>
            </a:pPr>
            <a:endParaRPr lang="en-US" sz="2400" dirty="0"/>
          </a:p>
          <a:p>
            <a:pPr marL="342900" indent="-342900" algn="just">
              <a:buFont typeface="Arial" panose="020B0604020202020204" pitchFamily="34" charset="0"/>
              <a:buChar char="•"/>
            </a:pPr>
            <a:r>
              <a:rPr lang="en-US" sz="2400" dirty="0" smtClean="0"/>
              <a:t>Each user space process occupies its own virtual address space (</a:t>
            </a:r>
            <a:r>
              <a:rPr lang="en-US" sz="2400" dirty="0" err="1" smtClean="0"/>
              <a:t>vs</a:t>
            </a:r>
            <a:r>
              <a:rPr lang="en-US" sz="2400" dirty="0" smtClean="0"/>
              <a:t> the kernel which runs on the single address space) </a:t>
            </a:r>
          </a:p>
        </p:txBody>
      </p:sp>
    </p:spTree>
    <p:extLst>
      <p:ext uri="{BB962C8B-B14F-4D97-AF65-F5344CB8AC3E}">
        <p14:creationId xmlns:p14="http://schemas.microsoft.com/office/powerpoint/2010/main" val="279614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404813"/>
            <a:ext cx="5003711" cy="52325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p:cNvSpPr txBox="1"/>
          <p:nvPr/>
        </p:nvSpPr>
        <p:spPr>
          <a:xfrm>
            <a:off x="229600" y="204939"/>
            <a:ext cx="5570780" cy="6001643"/>
          </a:xfrm>
          <a:prstGeom prst="rect">
            <a:avLst/>
          </a:prstGeom>
          <a:noFill/>
        </p:spPr>
        <p:txBody>
          <a:bodyPr wrap="square" rtlCol="0">
            <a:spAutoFit/>
          </a:bodyPr>
          <a:lstStyle/>
          <a:p>
            <a:pPr algn="just"/>
            <a:r>
              <a:rPr lang="en-US" sz="2400" b="1" dirty="0" smtClean="0">
                <a:solidFill>
                  <a:srgbClr val="0070AD"/>
                </a:solidFill>
              </a:rPr>
              <a:t>KERNEL SPACE </a:t>
            </a:r>
            <a:r>
              <a:rPr lang="en-US" sz="2400" b="1" dirty="0">
                <a:solidFill>
                  <a:srgbClr val="0070AD"/>
                </a:solidFill>
              </a:rPr>
              <a:t>COMPONENTS :</a:t>
            </a:r>
          </a:p>
          <a:p>
            <a:pPr algn="just"/>
            <a:endParaRPr lang="en-US" sz="2400" dirty="0"/>
          </a:p>
          <a:p>
            <a:pPr marL="342900" indent="-342900">
              <a:buFont typeface="Arial" panose="020B0604020202020204" pitchFamily="34" charset="0"/>
              <a:buChar char="•"/>
            </a:pPr>
            <a:r>
              <a:rPr lang="en-US" sz="2400" b="1" dirty="0" smtClean="0"/>
              <a:t>System Call Interface </a:t>
            </a:r>
            <a:r>
              <a:rPr lang="en-US" sz="2400" dirty="0" smtClean="0"/>
              <a:t>: provides the basic functions such as </a:t>
            </a:r>
            <a:r>
              <a:rPr lang="en-US" sz="2400" dirty="0" smtClean="0">
                <a:solidFill>
                  <a:srgbClr val="FF304C"/>
                </a:solidFill>
              </a:rPr>
              <a:t>read() </a:t>
            </a:r>
            <a:r>
              <a:rPr lang="en-US" sz="2400" dirty="0" smtClean="0"/>
              <a:t>and </a:t>
            </a:r>
            <a:r>
              <a:rPr lang="en-US" sz="2400" dirty="0" smtClean="0">
                <a:solidFill>
                  <a:srgbClr val="FF304C"/>
                </a:solidFill>
              </a:rPr>
              <a:t>write()</a:t>
            </a:r>
            <a:r>
              <a:rPr lang="en-US" sz="2400" dirty="0" smtClean="0"/>
              <a:t>.</a:t>
            </a:r>
          </a:p>
          <a:p>
            <a:pPr marL="342900" indent="-342900">
              <a:buFont typeface="Arial" panose="020B0604020202020204" pitchFamily="34" charset="0"/>
              <a:buChar char="•"/>
            </a:pPr>
            <a:endParaRPr lang="en-US" sz="2400" dirty="0"/>
          </a:p>
          <a:p>
            <a:pPr marL="342900" indent="-342900" algn="just">
              <a:buFont typeface="Arial" panose="020B0604020202020204" pitchFamily="34" charset="0"/>
              <a:buChar char="•"/>
            </a:pPr>
            <a:r>
              <a:rPr lang="en-US" sz="2400" b="1" dirty="0" smtClean="0"/>
              <a:t>Kernel </a:t>
            </a:r>
          </a:p>
          <a:p>
            <a:pPr marL="800100" lvl="1" indent="-342900">
              <a:buFont typeface="Courier New" panose="02070309020205020404" pitchFamily="49" charset="0"/>
              <a:buChar char="o"/>
            </a:pPr>
            <a:r>
              <a:rPr lang="en-US" sz="2400" dirty="0" smtClean="0"/>
              <a:t>Architecture-independent kernel code.</a:t>
            </a:r>
          </a:p>
          <a:p>
            <a:pPr marL="800100" lvl="1" indent="-342900">
              <a:buFont typeface="Courier New" panose="02070309020205020404" pitchFamily="49" charset="0"/>
              <a:buChar char="o"/>
            </a:pPr>
            <a:r>
              <a:rPr lang="en-US" sz="2400" dirty="0" smtClean="0"/>
              <a:t>Common to all processor architectures supported by Linux.</a:t>
            </a:r>
          </a:p>
          <a:p>
            <a:pPr marL="800100" lvl="1" indent="-342900" algn="just">
              <a:buFont typeface="Courier New" panose="02070309020205020404" pitchFamily="49" charset="0"/>
              <a:buChar char="o"/>
            </a:pPr>
            <a:endParaRPr lang="en-US" sz="2400" dirty="0" smtClean="0"/>
          </a:p>
          <a:p>
            <a:pPr marL="342900" indent="-342900" algn="just">
              <a:buFont typeface="Arial" panose="020B0604020202020204" pitchFamily="34" charset="0"/>
              <a:buChar char="•"/>
            </a:pPr>
            <a:r>
              <a:rPr lang="en-US" sz="2400" b="1" dirty="0" smtClean="0"/>
              <a:t>Architecture-Dependent Code</a:t>
            </a:r>
          </a:p>
          <a:p>
            <a:pPr marL="800100" lvl="1" indent="-342900" algn="just">
              <a:buFont typeface="Courier New" panose="02070309020205020404" pitchFamily="49" charset="0"/>
              <a:buChar char="o"/>
            </a:pPr>
            <a:r>
              <a:rPr lang="en-US" sz="2400" dirty="0" smtClean="0"/>
              <a:t>Processor and platform specific code.</a:t>
            </a:r>
          </a:p>
          <a:p>
            <a:pPr marL="800100" lvl="1" indent="-342900" algn="just">
              <a:buFont typeface="Courier New" panose="02070309020205020404" pitchFamily="49" charset="0"/>
              <a:buChar char="o"/>
            </a:pPr>
            <a:r>
              <a:rPr lang="en-US" sz="2400" dirty="0" smtClean="0"/>
              <a:t>Also k/a </a:t>
            </a:r>
            <a:r>
              <a:rPr lang="en-US" sz="2400" b="1" dirty="0" smtClean="0"/>
              <a:t>Board Support Package</a:t>
            </a:r>
            <a:endParaRPr lang="en-US" sz="2400" dirty="0"/>
          </a:p>
        </p:txBody>
      </p:sp>
    </p:spTree>
    <p:extLst>
      <p:ext uri="{BB962C8B-B14F-4D97-AF65-F5344CB8AC3E}">
        <p14:creationId xmlns:p14="http://schemas.microsoft.com/office/powerpoint/2010/main" val="3942506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latin typeface="Calibri"/>
                <a:ea typeface="+mj-ea"/>
                <a:cs typeface="+mj-cs"/>
              </a:rPr>
              <a:t>Kernel Subsystems</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865" t="23508" r="14429" b="9878"/>
          <a:stretch/>
        </p:blipFill>
        <p:spPr>
          <a:xfrm>
            <a:off x="6142336" y="690437"/>
            <a:ext cx="5318976" cy="3464417"/>
          </a:xfrm>
          <a:prstGeom prst="rect">
            <a:avLst/>
          </a:prstGeom>
        </p:spPr>
      </p:pic>
      <p:sp>
        <p:nvSpPr>
          <p:cNvPr id="6" name="TextBox 5"/>
          <p:cNvSpPr txBox="1"/>
          <p:nvPr/>
        </p:nvSpPr>
        <p:spPr>
          <a:xfrm>
            <a:off x="345510" y="1713574"/>
            <a:ext cx="5570780" cy="4154984"/>
          </a:xfrm>
          <a:prstGeom prst="rect">
            <a:avLst/>
          </a:prstGeom>
          <a:noFill/>
        </p:spPr>
        <p:txBody>
          <a:bodyPr wrap="square" rtlCol="0">
            <a:spAutoFit/>
          </a:bodyPr>
          <a:lstStyle/>
          <a:p>
            <a:pPr marL="457200" indent="-457200">
              <a:buFont typeface="+mj-lt"/>
              <a:buAutoNum type="arabicPeriod"/>
            </a:pPr>
            <a:r>
              <a:rPr lang="en-US" sz="3200" b="1" dirty="0" smtClean="0"/>
              <a:t>PS (or SCHED)</a:t>
            </a:r>
            <a:r>
              <a:rPr lang="en-US" sz="2400" dirty="0" smtClean="0"/>
              <a:t> – Process Scheduler</a:t>
            </a:r>
          </a:p>
          <a:p>
            <a:pPr marL="457200" indent="-457200" algn="just">
              <a:buFont typeface="+mj-lt"/>
              <a:buAutoNum type="arabicPeriod"/>
            </a:pPr>
            <a:r>
              <a:rPr lang="en-US" sz="3200" b="1" dirty="0" smtClean="0"/>
              <a:t>MM</a:t>
            </a:r>
            <a:r>
              <a:rPr lang="en-US" sz="2400" dirty="0" smtClean="0"/>
              <a:t> – Memory Manager</a:t>
            </a:r>
          </a:p>
          <a:p>
            <a:pPr marL="457200" indent="-457200" algn="just">
              <a:buFont typeface="+mj-lt"/>
              <a:buAutoNum type="arabicPeriod"/>
            </a:pPr>
            <a:r>
              <a:rPr lang="en-US" sz="3200" b="1" dirty="0" smtClean="0"/>
              <a:t>VFS</a:t>
            </a:r>
            <a:r>
              <a:rPr lang="en-US" sz="2400" dirty="0" smtClean="0"/>
              <a:t> – Virtual File System</a:t>
            </a:r>
          </a:p>
          <a:p>
            <a:pPr marL="457200" indent="-457200" algn="just">
              <a:buFont typeface="+mj-lt"/>
              <a:buAutoNum type="arabicPeriod"/>
            </a:pPr>
            <a:r>
              <a:rPr lang="en-US" sz="3200" b="1" dirty="0" smtClean="0"/>
              <a:t>DM</a:t>
            </a:r>
            <a:r>
              <a:rPr lang="en-US" sz="2400" dirty="0" smtClean="0"/>
              <a:t> – Device Manager</a:t>
            </a:r>
          </a:p>
          <a:p>
            <a:pPr marL="457200" indent="-457200" algn="just">
              <a:buFont typeface="+mj-lt"/>
              <a:buAutoNum type="arabicPeriod"/>
            </a:pPr>
            <a:r>
              <a:rPr lang="en-US" sz="3200" b="1" dirty="0" smtClean="0"/>
              <a:t>NET</a:t>
            </a:r>
            <a:r>
              <a:rPr lang="en-US" sz="2400" dirty="0" smtClean="0"/>
              <a:t> – Network Interface</a:t>
            </a:r>
          </a:p>
          <a:p>
            <a:pPr marL="457200" indent="-457200" algn="just">
              <a:buFont typeface="+mj-lt"/>
              <a:buAutoNum type="arabicPeriod"/>
            </a:pPr>
            <a:r>
              <a:rPr lang="en-US" sz="3200" b="1" dirty="0" smtClean="0"/>
              <a:t>IPC</a:t>
            </a:r>
            <a:r>
              <a:rPr lang="en-US" sz="2400" dirty="0" smtClean="0"/>
              <a:t> (System Call) – Inter Process Communication subsystem.</a:t>
            </a:r>
          </a:p>
          <a:p>
            <a:pPr marL="457200" indent="-457200" algn="just">
              <a:buFont typeface="+mj-lt"/>
              <a:buAutoNum type="arabicPeriod"/>
            </a:pPr>
            <a:endParaRPr lang="en-US" sz="2400" dirty="0" smtClean="0"/>
          </a:p>
          <a:p>
            <a:pPr marL="457200" indent="-457200" algn="just">
              <a:buFont typeface="+mj-lt"/>
              <a:buAutoNum type="arabicPeriod"/>
            </a:pPr>
            <a:endParaRPr lang="en-US" sz="2400" dirty="0" smtClean="0"/>
          </a:p>
        </p:txBody>
      </p:sp>
      <p:sp>
        <p:nvSpPr>
          <p:cNvPr id="7" name="TextBox 6"/>
          <p:cNvSpPr txBox="1"/>
          <p:nvPr/>
        </p:nvSpPr>
        <p:spPr>
          <a:xfrm>
            <a:off x="7366715" y="2045455"/>
            <a:ext cx="277475" cy="338554"/>
          </a:xfrm>
          <a:prstGeom prst="rect">
            <a:avLst/>
          </a:prstGeom>
          <a:noFill/>
        </p:spPr>
        <p:txBody>
          <a:bodyPr wrap="square" rtlCol="0">
            <a:spAutoFit/>
          </a:bodyPr>
          <a:lstStyle/>
          <a:p>
            <a:r>
              <a:rPr lang="en-US" sz="1600" dirty="0" smtClean="0"/>
              <a:t>V</a:t>
            </a:r>
            <a:endParaRPr lang="en-US" sz="1600" dirty="0"/>
          </a:p>
        </p:txBody>
      </p:sp>
      <p:sp>
        <p:nvSpPr>
          <p:cNvPr id="8" name="Rectangle 7"/>
          <p:cNvSpPr/>
          <p:nvPr/>
        </p:nvSpPr>
        <p:spPr>
          <a:xfrm>
            <a:off x="9800822" y="2045455"/>
            <a:ext cx="154547" cy="195469"/>
          </a:xfrm>
          <a:prstGeom prst="rect">
            <a:avLst/>
          </a:prstGeom>
          <a:solidFill>
            <a:srgbClr val="FD9A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9713599" y="1973912"/>
            <a:ext cx="277475" cy="338554"/>
          </a:xfrm>
          <a:prstGeom prst="rect">
            <a:avLst/>
          </a:prstGeom>
          <a:noFill/>
        </p:spPr>
        <p:txBody>
          <a:bodyPr wrap="square" rtlCol="0">
            <a:spAutoFit/>
          </a:bodyPr>
          <a:lstStyle/>
          <a:p>
            <a:r>
              <a:rPr lang="en-US" sz="1600" dirty="0"/>
              <a:t>S</a:t>
            </a:r>
          </a:p>
        </p:txBody>
      </p:sp>
    </p:spTree>
    <p:extLst>
      <p:ext uri="{BB962C8B-B14F-4D97-AF65-F5344CB8AC3E}">
        <p14:creationId xmlns:p14="http://schemas.microsoft.com/office/powerpoint/2010/main" val="2166239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253" y="269940"/>
            <a:ext cx="8244834" cy="5139187"/>
          </a:xfrm>
          <a:prstGeom prst="rect">
            <a:avLst/>
          </a:prstGeom>
        </p:spPr>
      </p:pic>
      <p:sp>
        <p:nvSpPr>
          <p:cNvPr id="6" name="TextBox 5"/>
          <p:cNvSpPr txBox="1"/>
          <p:nvPr/>
        </p:nvSpPr>
        <p:spPr>
          <a:xfrm>
            <a:off x="5434886" y="5705340"/>
            <a:ext cx="6349284" cy="1323439"/>
          </a:xfrm>
          <a:prstGeom prst="rect">
            <a:avLst/>
          </a:prstGeom>
          <a:noFill/>
          <a:ln>
            <a:noFill/>
          </a:ln>
        </p:spPr>
        <p:txBody>
          <a:bodyPr wrap="square" rtlCol="0">
            <a:spAutoFit/>
          </a:bodyPr>
          <a:lstStyle/>
          <a:p>
            <a:pPr algn="just"/>
            <a:r>
              <a:rPr lang="en-US" sz="2000" dirty="0"/>
              <a:t>The </a:t>
            </a:r>
            <a:r>
              <a:rPr lang="en-US" sz="2000" b="1" dirty="0">
                <a:hlinkClick r:id="rId3"/>
              </a:rPr>
              <a:t>Inter-Process Communication</a:t>
            </a:r>
            <a:r>
              <a:rPr lang="en-US" sz="2000" dirty="0"/>
              <a:t> (IPC) subsystem supports several mechanisms for process-to-process communication on a single Linux system.</a:t>
            </a:r>
          </a:p>
          <a:p>
            <a:pPr algn="just"/>
            <a:endParaRPr lang="en-US" sz="2000" dirty="0"/>
          </a:p>
        </p:txBody>
      </p:sp>
    </p:spTree>
    <p:extLst>
      <p:ext uri="{BB962C8B-B14F-4D97-AF65-F5344CB8AC3E}">
        <p14:creationId xmlns:p14="http://schemas.microsoft.com/office/powerpoint/2010/main" val="1661168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212231" y="400005"/>
            <a:ext cx="10515600" cy="1325563"/>
          </a:xfrm>
        </p:spPr>
        <p:txBody>
          <a:bodyPr/>
          <a:lstStyle/>
          <a:p>
            <a:r>
              <a:rPr lang="en-US" b="1" dirty="0" smtClean="0"/>
              <a:t>Process Scheduler (SCHED)</a:t>
            </a:r>
            <a:endParaRPr lang="en-US" b="1" dirty="0"/>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5302" y="1167785"/>
            <a:ext cx="9276698" cy="5404275"/>
          </a:xfrm>
          <a:prstGeom prst="rect">
            <a:avLst/>
          </a:prstGeom>
        </p:spPr>
      </p:pic>
      <p:sp>
        <p:nvSpPr>
          <p:cNvPr id="22" name="TextBox 21"/>
          <p:cNvSpPr txBox="1"/>
          <p:nvPr/>
        </p:nvSpPr>
        <p:spPr>
          <a:xfrm>
            <a:off x="145775" y="1167785"/>
            <a:ext cx="2597426" cy="4401205"/>
          </a:xfrm>
          <a:prstGeom prst="rect">
            <a:avLst/>
          </a:prstGeom>
          <a:noFill/>
        </p:spPr>
        <p:txBody>
          <a:bodyPr wrap="square" rtlCol="0">
            <a:spAutoFit/>
          </a:bodyPr>
          <a:lstStyle/>
          <a:p>
            <a:pPr algn="just"/>
            <a:r>
              <a:rPr lang="en-US" sz="2000" dirty="0"/>
              <a:t>The </a:t>
            </a:r>
            <a:r>
              <a:rPr lang="en-US" sz="2000" b="1" dirty="0">
                <a:hlinkClick r:id="rId3"/>
              </a:rPr>
              <a:t>Process Scheduler</a:t>
            </a:r>
            <a:r>
              <a:rPr lang="en-US" sz="2000" dirty="0"/>
              <a:t> </a:t>
            </a:r>
            <a:endParaRPr lang="en-US" sz="2000" dirty="0" smtClean="0"/>
          </a:p>
          <a:p>
            <a:pPr algn="just"/>
            <a:r>
              <a:rPr lang="en-US" sz="2000" dirty="0" smtClean="0"/>
              <a:t>(</a:t>
            </a:r>
            <a:r>
              <a:rPr lang="en-US" sz="2000" dirty="0"/>
              <a:t>SCHED) is responsible for controlling process access to the CPU. The scheduler enforces a policy that ensures that processes will have fair access to the CPU, while ensuring that necessary hardware actions are performed by the kernel on time.</a:t>
            </a:r>
          </a:p>
          <a:p>
            <a:pPr algn="just"/>
            <a:endParaRPr lang="en-US" sz="2000" dirty="0"/>
          </a:p>
        </p:txBody>
      </p:sp>
    </p:spTree>
    <p:extLst>
      <p:ext uri="{BB962C8B-B14F-4D97-AF65-F5344CB8AC3E}">
        <p14:creationId xmlns:p14="http://schemas.microsoft.com/office/powerpoint/2010/main" val="4160846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159223" y="416559"/>
            <a:ext cx="10515600" cy="1325563"/>
          </a:xfrm>
        </p:spPr>
        <p:txBody>
          <a:bodyPr/>
          <a:lstStyle/>
          <a:p>
            <a:r>
              <a:rPr lang="en-US" b="1" dirty="0" smtClean="0"/>
              <a:t>Memory Manager (MM)</a:t>
            </a:r>
            <a:endParaRPr lang="en-US"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3818" y="1079340"/>
            <a:ext cx="8351425" cy="5160125"/>
          </a:xfrm>
          <a:prstGeom prst="rect">
            <a:avLst/>
          </a:prstGeom>
        </p:spPr>
      </p:pic>
      <p:sp>
        <p:nvSpPr>
          <p:cNvPr id="5" name="TextBox 4"/>
          <p:cNvSpPr txBox="1"/>
          <p:nvPr/>
        </p:nvSpPr>
        <p:spPr>
          <a:xfrm>
            <a:off x="212034" y="1079340"/>
            <a:ext cx="3299792" cy="5016758"/>
          </a:xfrm>
          <a:prstGeom prst="rect">
            <a:avLst/>
          </a:prstGeom>
          <a:noFill/>
        </p:spPr>
        <p:txBody>
          <a:bodyPr wrap="square" rtlCol="0">
            <a:spAutoFit/>
          </a:bodyPr>
          <a:lstStyle/>
          <a:p>
            <a:pPr algn="just"/>
            <a:r>
              <a:rPr lang="en-US" sz="2000" dirty="0"/>
              <a:t>The </a:t>
            </a:r>
            <a:r>
              <a:rPr lang="en-US" sz="2000" b="1" dirty="0">
                <a:hlinkClick r:id="rId3"/>
              </a:rPr>
              <a:t>Memory Manager</a:t>
            </a:r>
            <a:r>
              <a:rPr lang="en-US" sz="2000" dirty="0"/>
              <a:t> (MM) permits multiple process to securely share the machine's main memory system. In addition, the memory manager supports virtual memory that allows Linux to support processes that use more memory than is available in the system. Unused memory is swapped out to persistent storage using the file system then swapped back in when it is needed.</a:t>
            </a:r>
          </a:p>
          <a:p>
            <a:pPr algn="just"/>
            <a:endParaRPr lang="en-US" sz="2000" dirty="0"/>
          </a:p>
        </p:txBody>
      </p:sp>
    </p:spTree>
    <p:extLst>
      <p:ext uri="{BB962C8B-B14F-4D97-AF65-F5344CB8AC3E}">
        <p14:creationId xmlns:p14="http://schemas.microsoft.com/office/powerpoint/2010/main" val="333450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602631" y="337046"/>
            <a:ext cx="10515600" cy="1325563"/>
          </a:xfrm>
        </p:spPr>
        <p:txBody>
          <a:bodyPr/>
          <a:lstStyle/>
          <a:p>
            <a:r>
              <a:rPr lang="en-US" b="1" dirty="0" smtClean="0"/>
              <a:t>Virtual File System (VFS)</a:t>
            </a:r>
            <a:endParaRPr lang="en-US"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6874" y="894672"/>
            <a:ext cx="7113037" cy="5651155"/>
          </a:xfrm>
          <a:prstGeom prst="rect">
            <a:avLst/>
          </a:prstGeom>
        </p:spPr>
      </p:pic>
      <p:sp>
        <p:nvSpPr>
          <p:cNvPr id="6" name="TextBox 5"/>
          <p:cNvSpPr txBox="1"/>
          <p:nvPr/>
        </p:nvSpPr>
        <p:spPr>
          <a:xfrm>
            <a:off x="324045" y="1378040"/>
            <a:ext cx="3876541" cy="3724096"/>
          </a:xfrm>
          <a:prstGeom prst="rect">
            <a:avLst/>
          </a:prstGeom>
          <a:noFill/>
        </p:spPr>
        <p:txBody>
          <a:bodyPr wrap="square" rtlCol="0">
            <a:spAutoFit/>
          </a:bodyPr>
          <a:lstStyle/>
          <a:p>
            <a:pPr algn="just"/>
            <a:r>
              <a:rPr lang="en-US" sz="2400" dirty="0"/>
              <a:t>The </a:t>
            </a:r>
            <a:r>
              <a:rPr lang="en-US" sz="2400" b="1" dirty="0">
                <a:hlinkClick r:id="rId3"/>
              </a:rPr>
              <a:t>Virtual File System</a:t>
            </a:r>
            <a:r>
              <a:rPr lang="en-US" sz="2400" b="1" dirty="0"/>
              <a:t> </a:t>
            </a:r>
            <a:r>
              <a:rPr lang="en-US" sz="2400" dirty="0"/>
              <a:t>(VFS) abstracts the details of the variety of hardware devices by presenting a common file interface to all devices. In addition, the VFS supports several file system formats that are compatible with other operating systems.</a:t>
            </a:r>
          </a:p>
          <a:p>
            <a:pPr algn="just"/>
            <a:endParaRPr lang="en-US" sz="2000" dirty="0"/>
          </a:p>
        </p:txBody>
      </p:sp>
    </p:spTree>
    <p:extLst>
      <p:ext uri="{BB962C8B-B14F-4D97-AF65-F5344CB8AC3E}">
        <p14:creationId xmlns:p14="http://schemas.microsoft.com/office/powerpoint/2010/main" val="4292186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602631" y="337046"/>
            <a:ext cx="10515600" cy="1325563"/>
          </a:xfrm>
        </p:spPr>
        <p:txBody>
          <a:bodyPr/>
          <a:lstStyle/>
          <a:p>
            <a:r>
              <a:rPr lang="en-US" b="1" dirty="0" smtClean="0"/>
              <a:t>Network Interface (NET)</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3211" y="838312"/>
            <a:ext cx="7264803" cy="5758277"/>
          </a:xfrm>
          <a:prstGeom prst="rect">
            <a:avLst/>
          </a:prstGeom>
        </p:spPr>
      </p:pic>
      <p:sp>
        <p:nvSpPr>
          <p:cNvPr id="5" name="TextBox 4"/>
          <p:cNvSpPr txBox="1"/>
          <p:nvPr/>
        </p:nvSpPr>
        <p:spPr>
          <a:xfrm>
            <a:off x="357809" y="1126435"/>
            <a:ext cx="3922643" cy="1938992"/>
          </a:xfrm>
          <a:prstGeom prst="rect">
            <a:avLst/>
          </a:prstGeom>
          <a:noFill/>
        </p:spPr>
        <p:txBody>
          <a:bodyPr wrap="square" rtlCol="0">
            <a:spAutoFit/>
          </a:bodyPr>
          <a:lstStyle/>
          <a:p>
            <a:pPr algn="just"/>
            <a:r>
              <a:rPr lang="en-US" sz="2400" dirty="0"/>
              <a:t>The </a:t>
            </a:r>
            <a:r>
              <a:rPr lang="en-US" sz="2400" b="1" dirty="0">
                <a:hlinkClick r:id="rId3"/>
              </a:rPr>
              <a:t>Network Interface</a:t>
            </a:r>
            <a:r>
              <a:rPr lang="en-US" sz="2400" dirty="0"/>
              <a:t> </a:t>
            </a:r>
            <a:r>
              <a:rPr lang="en-US" sz="2400" dirty="0" smtClean="0"/>
              <a:t>(</a:t>
            </a:r>
            <a:r>
              <a:rPr lang="en-US" sz="2400" dirty="0"/>
              <a:t>NET) provides access to several networking standards and a variety of network hardware.</a:t>
            </a:r>
          </a:p>
          <a:p>
            <a:pPr algn="just"/>
            <a:endParaRPr lang="en-US" sz="2400" dirty="0"/>
          </a:p>
        </p:txBody>
      </p:sp>
    </p:spTree>
    <p:extLst>
      <p:ext uri="{BB962C8B-B14F-4D97-AF65-F5344CB8AC3E}">
        <p14:creationId xmlns:p14="http://schemas.microsoft.com/office/powerpoint/2010/main" val="187683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D4DE8C01-5E51-462E-BD0E-8C94C287BD42}"/>
              </a:ext>
            </a:extLst>
          </p:cNvPr>
          <p:cNvSpPr>
            <a:spLocks noGrp="1"/>
          </p:cNvSpPr>
          <p:nvPr>
            <p:ph type="body" sz="quarter" idx="11"/>
          </p:nvPr>
        </p:nvSpPr>
        <p:spPr>
          <a:xfrm>
            <a:off x="3366053" y="465991"/>
            <a:ext cx="8278326" cy="1182207"/>
          </a:xfrm>
        </p:spPr>
        <p:txBody>
          <a:bodyPr>
            <a:normAutofit/>
          </a:bodyPr>
          <a:lstStyle/>
          <a:p>
            <a:r>
              <a:rPr lang="pt-PT" sz="9600" b="1" dirty="0" smtClean="0">
                <a:solidFill>
                  <a:srgbClr val="00B0E3"/>
                </a:solidFill>
              </a:rPr>
              <a:t>INTRODUCTION</a:t>
            </a:r>
            <a:endParaRPr lang="pt-PT" sz="9600" b="1" dirty="0">
              <a:solidFill>
                <a:srgbClr val="00B0E3"/>
              </a:solidFill>
            </a:endParaRPr>
          </a:p>
        </p:txBody>
      </p:sp>
      <p:pic>
        <p:nvPicPr>
          <p:cNvPr id="5" name="Picture Placeholder 4" hidden="1">
            <a:extLst>
              <a:ext uri="{FF2B5EF4-FFF2-40B4-BE49-F238E27FC236}">
                <a16:creationId xmlns="" xmlns:a16="http://schemas.microsoft.com/office/drawing/2014/main"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3539" y="2651760"/>
            <a:ext cx="3569652" cy="4206240"/>
          </a:xfrm>
          <a:prstGeom prst="rect">
            <a:avLst/>
          </a:prstGeom>
        </p:spPr>
      </p:pic>
    </p:spTree>
    <p:extLst>
      <p:ext uri="{BB962C8B-B14F-4D97-AF65-F5344CB8AC3E}">
        <p14:creationId xmlns:p14="http://schemas.microsoft.com/office/powerpoint/2010/main" val="1616347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D4DE8C01-5E51-462E-BD0E-8C94C287BD42}"/>
              </a:ext>
            </a:extLst>
          </p:cNvPr>
          <p:cNvSpPr>
            <a:spLocks noGrp="1"/>
          </p:cNvSpPr>
          <p:nvPr>
            <p:ph type="body" sz="quarter" idx="11"/>
          </p:nvPr>
        </p:nvSpPr>
        <p:spPr>
          <a:xfrm>
            <a:off x="4018209" y="465991"/>
            <a:ext cx="7626170" cy="3565096"/>
          </a:xfrm>
        </p:spPr>
        <p:txBody>
          <a:bodyPr>
            <a:normAutofit/>
          </a:bodyPr>
          <a:lstStyle/>
          <a:p>
            <a:r>
              <a:rPr lang="pt-PT" sz="9600" b="1" dirty="0" smtClean="0">
                <a:solidFill>
                  <a:srgbClr val="00B0E3"/>
                </a:solidFill>
                <a:latin typeface="Calibri" panose="020F0502020204030204" pitchFamily="34" charset="0"/>
              </a:rPr>
              <a:t>BOOTING</a:t>
            </a:r>
          </a:p>
          <a:p>
            <a:endParaRPr lang="pt-PT" sz="9600" b="1" dirty="0">
              <a:solidFill>
                <a:srgbClr val="00B0E3"/>
              </a:solidFill>
              <a:latin typeface="Calibri" panose="020F0502020204030204" pitchFamily="34" charset="0"/>
            </a:endParaRPr>
          </a:p>
          <a:p>
            <a:endParaRPr lang="pt-PT" sz="9600" b="1" dirty="0" smtClean="0">
              <a:solidFill>
                <a:srgbClr val="00B0E3"/>
              </a:solidFill>
              <a:latin typeface="Calibri" panose="020F0502020204030204" pitchFamily="34" charset="0"/>
            </a:endParaRPr>
          </a:p>
          <a:p>
            <a:r>
              <a:rPr lang="pt-PT" sz="9600" b="1" dirty="0" smtClean="0">
                <a:solidFill>
                  <a:srgbClr val="00B0E3"/>
                </a:solidFill>
                <a:latin typeface="Calibri" panose="020F0502020204030204" pitchFamily="34" charset="0"/>
              </a:rPr>
              <a:t>PROCESS</a:t>
            </a:r>
            <a:endParaRPr lang="pt-PT" sz="9600" b="1" dirty="0">
              <a:solidFill>
                <a:srgbClr val="00B0E3"/>
              </a:solidFill>
              <a:latin typeface="Calibri" panose="020F0502020204030204" pitchFamily="34" charset="0"/>
            </a:endParaRPr>
          </a:p>
        </p:txBody>
      </p:sp>
      <p:pic>
        <p:nvPicPr>
          <p:cNvPr id="5" name="Picture Placeholder 4" hidden="1">
            <a:extLst>
              <a:ext uri="{FF2B5EF4-FFF2-40B4-BE49-F238E27FC236}">
                <a16:creationId xmlns:a16="http://schemas.microsoft.com/office/drawing/2014/main" xmlns=""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3539" y="2651760"/>
            <a:ext cx="3569652" cy="4206240"/>
          </a:xfrm>
          <a:prstGeom prst="rect">
            <a:avLst/>
          </a:prstGeom>
        </p:spPr>
      </p:pic>
    </p:spTree>
    <p:extLst>
      <p:ext uri="{BB962C8B-B14F-4D97-AF65-F5344CB8AC3E}">
        <p14:creationId xmlns:p14="http://schemas.microsoft.com/office/powerpoint/2010/main" val="3660171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7684" y="340418"/>
            <a:ext cx="2663676" cy="1584027"/>
          </a:xfrm>
        </p:spPr>
        <p:txBody>
          <a:bodyPr>
            <a:noAutofit/>
          </a:bodyPr>
          <a:lstStyle/>
          <a:p>
            <a:pPr>
              <a:lnSpc>
                <a:spcPct val="100000"/>
              </a:lnSpc>
            </a:pPr>
            <a:r>
              <a:rPr lang="en-US" sz="4400" b="1" dirty="0" smtClean="0">
                <a:solidFill>
                  <a:srgbClr val="00B0E3"/>
                </a:solidFill>
                <a:latin typeface="Calibri" panose="020F0502020204030204" pitchFamily="34" charset="0"/>
              </a:rPr>
              <a:t>LINUX BOOTING</a:t>
            </a:r>
            <a:br>
              <a:rPr lang="en-US" sz="4400" b="1" dirty="0" smtClean="0">
                <a:solidFill>
                  <a:srgbClr val="00B0E3"/>
                </a:solidFill>
                <a:latin typeface="Calibri" panose="020F0502020204030204" pitchFamily="34" charset="0"/>
              </a:rPr>
            </a:br>
            <a:r>
              <a:rPr lang="en-US" sz="4400" b="1" dirty="0" smtClean="0">
                <a:solidFill>
                  <a:srgbClr val="00B0E3"/>
                </a:solidFill>
                <a:latin typeface="Calibri" panose="020F0502020204030204" pitchFamily="34" charset="0"/>
              </a:rPr>
              <a:t>PROCESS</a:t>
            </a:r>
            <a:endParaRPr lang="en-US" sz="4400" b="1" dirty="0">
              <a:solidFill>
                <a:srgbClr val="00B0E3"/>
              </a:solidFill>
              <a:latin typeface="Calibri" panose="020F0502020204030204" pitchFamily="34" charset="0"/>
            </a:endParaRPr>
          </a:p>
        </p:txBody>
      </p:sp>
      <p:grpSp>
        <p:nvGrpSpPr>
          <p:cNvPr id="2" name="Group 17"/>
          <p:cNvGrpSpPr/>
          <p:nvPr/>
        </p:nvGrpSpPr>
        <p:grpSpPr>
          <a:xfrm>
            <a:off x="5019901" y="225283"/>
            <a:ext cx="7047603" cy="6400992"/>
            <a:chOff x="5019901" y="225283"/>
            <a:chExt cx="7047603" cy="6400992"/>
          </a:xfrm>
        </p:grpSpPr>
        <p:sp>
          <p:nvSpPr>
            <p:cNvPr id="19" name="Freeform 18"/>
            <p:cNvSpPr/>
            <p:nvPr/>
          </p:nvSpPr>
          <p:spPr>
            <a:xfrm>
              <a:off x="5019901" y="225283"/>
              <a:ext cx="802647" cy="1146640"/>
            </a:xfrm>
            <a:custGeom>
              <a:avLst/>
              <a:gdLst>
                <a:gd name="connsiteX0" fmla="*/ 0 w 1146639"/>
                <a:gd name="connsiteY0" fmla="*/ 0 h 802647"/>
                <a:gd name="connsiteX1" fmla="*/ 745316 w 1146639"/>
                <a:gd name="connsiteY1" fmla="*/ 0 h 802647"/>
                <a:gd name="connsiteX2" fmla="*/ 1146639 w 1146639"/>
                <a:gd name="connsiteY2" fmla="*/ 401324 h 802647"/>
                <a:gd name="connsiteX3" fmla="*/ 745316 w 1146639"/>
                <a:gd name="connsiteY3" fmla="*/ 802647 h 802647"/>
                <a:gd name="connsiteX4" fmla="*/ 0 w 1146639"/>
                <a:gd name="connsiteY4" fmla="*/ 802647 h 802647"/>
                <a:gd name="connsiteX5" fmla="*/ 401324 w 1146639"/>
                <a:gd name="connsiteY5" fmla="*/ 401324 h 802647"/>
                <a:gd name="connsiteX6" fmla="*/ 0 w 1146639"/>
                <a:gd name="connsiteY6" fmla="*/ 0 h 80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39" h="802647">
                  <a:moveTo>
                    <a:pt x="1146638" y="0"/>
                  </a:moveTo>
                  <a:lnTo>
                    <a:pt x="1146638" y="521721"/>
                  </a:lnTo>
                  <a:lnTo>
                    <a:pt x="573319" y="802647"/>
                  </a:lnTo>
                  <a:lnTo>
                    <a:pt x="1" y="521721"/>
                  </a:lnTo>
                  <a:lnTo>
                    <a:pt x="1" y="0"/>
                  </a:lnTo>
                  <a:lnTo>
                    <a:pt x="573319" y="280927"/>
                  </a:lnTo>
                  <a:lnTo>
                    <a:pt x="1146638" y="0"/>
                  </a:lnTo>
                  <a:close/>
                </a:path>
              </a:pathLst>
            </a:cu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3971" tIns="415295" rIns="13969" bIns="415293" numCol="1" spcCol="1270" anchor="ctr" anchorCtr="0">
              <a:noAutofit/>
            </a:bodyPr>
            <a:lstStyle/>
            <a:p>
              <a:pPr lvl="0" algn="ctr" defTabSz="977900">
                <a:lnSpc>
                  <a:spcPct val="90000"/>
                </a:lnSpc>
                <a:spcBef>
                  <a:spcPct val="0"/>
                </a:spcBef>
                <a:spcAft>
                  <a:spcPct val="35000"/>
                </a:spcAft>
              </a:pPr>
              <a:r>
                <a:rPr lang="en-US" sz="2200" kern="1200" dirty="0" smtClean="0"/>
                <a:t>BIOS</a:t>
              </a:r>
              <a:endParaRPr lang="en-US" sz="2200" kern="1200" dirty="0"/>
            </a:p>
          </p:txBody>
        </p:sp>
        <p:sp>
          <p:nvSpPr>
            <p:cNvPr id="20" name="Freeform 19"/>
            <p:cNvSpPr/>
            <p:nvPr/>
          </p:nvSpPr>
          <p:spPr>
            <a:xfrm>
              <a:off x="5822547" y="225285"/>
              <a:ext cx="6244957" cy="745315"/>
            </a:xfrm>
            <a:custGeom>
              <a:avLst/>
              <a:gdLst>
                <a:gd name="connsiteX0" fmla="*/ 124222 w 745315"/>
                <a:gd name="connsiteY0" fmla="*/ 0 h 6244957"/>
                <a:gd name="connsiteX1" fmla="*/ 621093 w 745315"/>
                <a:gd name="connsiteY1" fmla="*/ 0 h 6244957"/>
                <a:gd name="connsiteX2" fmla="*/ 745315 w 745315"/>
                <a:gd name="connsiteY2" fmla="*/ 124222 h 6244957"/>
                <a:gd name="connsiteX3" fmla="*/ 745315 w 745315"/>
                <a:gd name="connsiteY3" fmla="*/ 6244957 h 6244957"/>
                <a:gd name="connsiteX4" fmla="*/ 745315 w 745315"/>
                <a:gd name="connsiteY4" fmla="*/ 6244957 h 6244957"/>
                <a:gd name="connsiteX5" fmla="*/ 0 w 745315"/>
                <a:gd name="connsiteY5" fmla="*/ 6244957 h 6244957"/>
                <a:gd name="connsiteX6" fmla="*/ 0 w 745315"/>
                <a:gd name="connsiteY6" fmla="*/ 6244957 h 6244957"/>
                <a:gd name="connsiteX7" fmla="*/ 0 w 745315"/>
                <a:gd name="connsiteY7" fmla="*/ 124222 h 6244957"/>
                <a:gd name="connsiteX8" fmla="*/ 124222 w 745315"/>
                <a:gd name="connsiteY8" fmla="*/ 0 h 624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315" h="6244957">
                  <a:moveTo>
                    <a:pt x="745315" y="1040853"/>
                  </a:moveTo>
                  <a:lnTo>
                    <a:pt x="745315" y="5204104"/>
                  </a:lnTo>
                  <a:cubicBezTo>
                    <a:pt x="745315" y="5778950"/>
                    <a:pt x="738677" y="6244953"/>
                    <a:pt x="730490" y="6244953"/>
                  </a:cubicBezTo>
                  <a:lnTo>
                    <a:pt x="0" y="6244953"/>
                  </a:lnTo>
                  <a:lnTo>
                    <a:pt x="0" y="6244953"/>
                  </a:lnTo>
                  <a:lnTo>
                    <a:pt x="0" y="4"/>
                  </a:lnTo>
                  <a:lnTo>
                    <a:pt x="0" y="4"/>
                  </a:lnTo>
                  <a:lnTo>
                    <a:pt x="730490" y="4"/>
                  </a:lnTo>
                  <a:cubicBezTo>
                    <a:pt x="738677" y="4"/>
                    <a:pt x="745315" y="466007"/>
                    <a:pt x="745315" y="1040853"/>
                  </a:cubicBezTo>
                  <a:close/>
                </a:path>
              </a:pathLst>
            </a:cu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99137" tIns="54162" rIns="54162" bIns="54164"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System Startup/Hardware initialization</a:t>
              </a:r>
              <a:endParaRPr lang="en-US" sz="2800" kern="1200" dirty="0"/>
            </a:p>
          </p:txBody>
        </p:sp>
        <p:sp>
          <p:nvSpPr>
            <p:cNvPr id="21" name="Freeform 20"/>
            <p:cNvSpPr/>
            <p:nvPr/>
          </p:nvSpPr>
          <p:spPr>
            <a:xfrm>
              <a:off x="5019901" y="1276154"/>
              <a:ext cx="802647" cy="1146639"/>
            </a:xfrm>
            <a:custGeom>
              <a:avLst/>
              <a:gdLst>
                <a:gd name="connsiteX0" fmla="*/ 0 w 1146639"/>
                <a:gd name="connsiteY0" fmla="*/ 0 h 802647"/>
                <a:gd name="connsiteX1" fmla="*/ 745316 w 1146639"/>
                <a:gd name="connsiteY1" fmla="*/ 0 h 802647"/>
                <a:gd name="connsiteX2" fmla="*/ 1146639 w 1146639"/>
                <a:gd name="connsiteY2" fmla="*/ 401324 h 802647"/>
                <a:gd name="connsiteX3" fmla="*/ 745316 w 1146639"/>
                <a:gd name="connsiteY3" fmla="*/ 802647 h 802647"/>
                <a:gd name="connsiteX4" fmla="*/ 0 w 1146639"/>
                <a:gd name="connsiteY4" fmla="*/ 802647 h 802647"/>
                <a:gd name="connsiteX5" fmla="*/ 401324 w 1146639"/>
                <a:gd name="connsiteY5" fmla="*/ 401324 h 802647"/>
                <a:gd name="connsiteX6" fmla="*/ 0 w 1146639"/>
                <a:gd name="connsiteY6" fmla="*/ 0 h 80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39" h="802647">
                  <a:moveTo>
                    <a:pt x="1146638" y="0"/>
                  </a:moveTo>
                  <a:lnTo>
                    <a:pt x="1146638" y="521721"/>
                  </a:lnTo>
                  <a:lnTo>
                    <a:pt x="573319" y="802647"/>
                  </a:lnTo>
                  <a:lnTo>
                    <a:pt x="1" y="521721"/>
                  </a:lnTo>
                  <a:lnTo>
                    <a:pt x="1" y="0"/>
                  </a:lnTo>
                  <a:lnTo>
                    <a:pt x="573319" y="280927"/>
                  </a:lnTo>
                  <a:lnTo>
                    <a:pt x="1146638" y="0"/>
                  </a:lnTo>
                  <a:close/>
                </a:path>
              </a:pathLst>
            </a:cu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3971" tIns="415294" rIns="13969" bIns="415293" numCol="1" spcCol="1270" anchor="ctr" anchorCtr="0">
              <a:noAutofit/>
            </a:bodyPr>
            <a:lstStyle/>
            <a:p>
              <a:pPr lvl="0" algn="ctr" defTabSz="977900">
                <a:lnSpc>
                  <a:spcPct val="90000"/>
                </a:lnSpc>
                <a:spcBef>
                  <a:spcPct val="0"/>
                </a:spcBef>
                <a:spcAft>
                  <a:spcPct val="35000"/>
                </a:spcAft>
              </a:pPr>
              <a:r>
                <a:rPr lang="en-US" sz="2200" kern="1200" dirty="0" smtClean="0"/>
                <a:t>MBR</a:t>
              </a:r>
              <a:endParaRPr lang="en-US" sz="2200" kern="1200" dirty="0"/>
            </a:p>
          </p:txBody>
        </p:sp>
        <p:sp>
          <p:nvSpPr>
            <p:cNvPr id="22" name="Freeform 21"/>
            <p:cNvSpPr/>
            <p:nvPr/>
          </p:nvSpPr>
          <p:spPr>
            <a:xfrm>
              <a:off x="5822547" y="1276156"/>
              <a:ext cx="6244957" cy="745315"/>
            </a:xfrm>
            <a:custGeom>
              <a:avLst/>
              <a:gdLst>
                <a:gd name="connsiteX0" fmla="*/ 124222 w 745315"/>
                <a:gd name="connsiteY0" fmla="*/ 0 h 6244957"/>
                <a:gd name="connsiteX1" fmla="*/ 621093 w 745315"/>
                <a:gd name="connsiteY1" fmla="*/ 0 h 6244957"/>
                <a:gd name="connsiteX2" fmla="*/ 745315 w 745315"/>
                <a:gd name="connsiteY2" fmla="*/ 124222 h 6244957"/>
                <a:gd name="connsiteX3" fmla="*/ 745315 w 745315"/>
                <a:gd name="connsiteY3" fmla="*/ 6244957 h 6244957"/>
                <a:gd name="connsiteX4" fmla="*/ 745315 w 745315"/>
                <a:gd name="connsiteY4" fmla="*/ 6244957 h 6244957"/>
                <a:gd name="connsiteX5" fmla="*/ 0 w 745315"/>
                <a:gd name="connsiteY5" fmla="*/ 6244957 h 6244957"/>
                <a:gd name="connsiteX6" fmla="*/ 0 w 745315"/>
                <a:gd name="connsiteY6" fmla="*/ 6244957 h 6244957"/>
                <a:gd name="connsiteX7" fmla="*/ 0 w 745315"/>
                <a:gd name="connsiteY7" fmla="*/ 124222 h 6244957"/>
                <a:gd name="connsiteX8" fmla="*/ 124222 w 745315"/>
                <a:gd name="connsiteY8" fmla="*/ 0 h 624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315" h="6244957">
                  <a:moveTo>
                    <a:pt x="745315" y="1040853"/>
                  </a:moveTo>
                  <a:lnTo>
                    <a:pt x="745315" y="5204104"/>
                  </a:lnTo>
                  <a:cubicBezTo>
                    <a:pt x="745315" y="5778950"/>
                    <a:pt x="738677" y="6244953"/>
                    <a:pt x="730490" y="6244953"/>
                  </a:cubicBezTo>
                  <a:lnTo>
                    <a:pt x="0" y="6244953"/>
                  </a:lnTo>
                  <a:lnTo>
                    <a:pt x="0" y="6244953"/>
                  </a:lnTo>
                  <a:lnTo>
                    <a:pt x="0" y="4"/>
                  </a:lnTo>
                  <a:lnTo>
                    <a:pt x="0" y="4"/>
                  </a:lnTo>
                  <a:lnTo>
                    <a:pt x="730490" y="4"/>
                  </a:lnTo>
                  <a:cubicBezTo>
                    <a:pt x="738677" y="4"/>
                    <a:pt x="745315" y="466007"/>
                    <a:pt x="745315" y="1040853"/>
                  </a:cubicBezTo>
                  <a:close/>
                </a:path>
              </a:pathLst>
            </a:cu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99137" tIns="54162" rIns="54162" bIns="54164"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Boot loader Stage 1</a:t>
              </a:r>
              <a:endParaRPr lang="en-US" sz="2800" kern="1200" dirty="0"/>
            </a:p>
          </p:txBody>
        </p:sp>
        <p:sp>
          <p:nvSpPr>
            <p:cNvPr id="23" name="Freeform 22"/>
            <p:cNvSpPr/>
            <p:nvPr/>
          </p:nvSpPr>
          <p:spPr>
            <a:xfrm>
              <a:off x="5019901" y="2327025"/>
              <a:ext cx="802647" cy="1146639"/>
            </a:xfrm>
            <a:custGeom>
              <a:avLst/>
              <a:gdLst>
                <a:gd name="connsiteX0" fmla="*/ 0 w 1146639"/>
                <a:gd name="connsiteY0" fmla="*/ 0 h 802647"/>
                <a:gd name="connsiteX1" fmla="*/ 745316 w 1146639"/>
                <a:gd name="connsiteY1" fmla="*/ 0 h 802647"/>
                <a:gd name="connsiteX2" fmla="*/ 1146639 w 1146639"/>
                <a:gd name="connsiteY2" fmla="*/ 401324 h 802647"/>
                <a:gd name="connsiteX3" fmla="*/ 745316 w 1146639"/>
                <a:gd name="connsiteY3" fmla="*/ 802647 h 802647"/>
                <a:gd name="connsiteX4" fmla="*/ 0 w 1146639"/>
                <a:gd name="connsiteY4" fmla="*/ 802647 h 802647"/>
                <a:gd name="connsiteX5" fmla="*/ 401324 w 1146639"/>
                <a:gd name="connsiteY5" fmla="*/ 401324 h 802647"/>
                <a:gd name="connsiteX6" fmla="*/ 0 w 1146639"/>
                <a:gd name="connsiteY6" fmla="*/ 0 h 80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39" h="802647">
                  <a:moveTo>
                    <a:pt x="1146638" y="0"/>
                  </a:moveTo>
                  <a:lnTo>
                    <a:pt x="1146638" y="521721"/>
                  </a:lnTo>
                  <a:lnTo>
                    <a:pt x="573319" y="802647"/>
                  </a:lnTo>
                  <a:lnTo>
                    <a:pt x="1" y="521721"/>
                  </a:lnTo>
                  <a:lnTo>
                    <a:pt x="1" y="0"/>
                  </a:lnTo>
                  <a:lnTo>
                    <a:pt x="573319" y="280927"/>
                  </a:lnTo>
                  <a:lnTo>
                    <a:pt x="1146638" y="0"/>
                  </a:lnTo>
                  <a:close/>
                </a:path>
              </a:pathLst>
            </a:cu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3971" tIns="415294" rIns="13969" bIns="415293" numCol="1" spcCol="1270" anchor="ctr" anchorCtr="0">
              <a:noAutofit/>
            </a:bodyPr>
            <a:lstStyle/>
            <a:p>
              <a:pPr lvl="0" algn="ctr" defTabSz="977900">
                <a:lnSpc>
                  <a:spcPct val="90000"/>
                </a:lnSpc>
                <a:spcBef>
                  <a:spcPct val="0"/>
                </a:spcBef>
                <a:spcAft>
                  <a:spcPct val="35000"/>
                </a:spcAft>
              </a:pPr>
              <a:r>
                <a:rPr lang="en-US" sz="2200" kern="1200" dirty="0" smtClean="0"/>
                <a:t>GRUB</a:t>
              </a:r>
              <a:endParaRPr lang="en-US" sz="2200" kern="1200" dirty="0"/>
            </a:p>
          </p:txBody>
        </p:sp>
        <p:sp>
          <p:nvSpPr>
            <p:cNvPr id="24" name="Freeform 23"/>
            <p:cNvSpPr/>
            <p:nvPr/>
          </p:nvSpPr>
          <p:spPr>
            <a:xfrm>
              <a:off x="5822547" y="2327026"/>
              <a:ext cx="6244957" cy="745315"/>
            </a:xfrm>
            <a:custGeom>
              <a:avLst/>
              <a:gdLst>
                <a:gd name="connsiteX0" fmla="*/ 124222 w 745315"/>
                <a:gd name="connsiteY0" fmla="*/ 0 h 6244957"/>
                <a:gd name="connsiteX1" fmla="*/ 621093 w 745315"/>
                <a:gd name="connsiteY1" fmla="*/ 0 h 6244957"/>
                <a:gd name="connsiteX2" fmla="*/ 745315 w 745315"/>
                <a:gd name="connsiteY2" fmla="*/ 124222 h 6244957"/>
                <a:gd name="connsiteX3" fmla="*/ 745315 w 745315"/>
                <a:gd name="connsiteY3" fmla="*/ 6244957 h 6244957"/>
                <a:gd name="connsiteX4" fmla="*/ 745315 w 745315"/>
                <a:gd name="connsiteY4" fmla="*/ 6244957 h 6244957"/>
                <a:gd name="connsiteX5" fmla="*/ 0 w 745315"/>
                <a:gd name="connsiteY5" fmla="*/ 6244957 h 6244957"/>
                <a:gd name="connsiteX6" fmla="*/ 0 w 745315"/>
                <a:gd name="connsiteY6" fmla="*/ 6244957 h 6244957"/>
                <a:gd name="connsiteX7" fmla="*/ 0 w 745315"/>
                <a:gd name="connsiteY7" fmla="*/ 124222 h 6244957"/>
                <a:gd name="connsiteX8" fmla="*/ 124222 w 745315"/>
                <a:gd name="connsiteY8" fmla="*/ 0 h 624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315" h="6244957">
                  <a:moveTo>
                    <a:pt x="745315" y="1040853"/>
                  </a:moveTo>
                  <a:lnTo>
                    <a:pt x="745315" y="5204104"/>
                  </a:lnTo>
                  <a:cubicBezTo>
                    <a:pt x="745315" y="5778950"/>
                    <a:pt x="738677" y="6244953"/>
                    <a:pt x="730490" y="6244953"/>
                  </a:cubicBezTo>
                  <a:lnTo>
                    <a:pt x="0" y="6244953"/>
                  </a:lnTo>
                  <a:lnTo>
                    <a:pt x="0" y="6244953"/>
                  </a:lnTo>
                  <a:lnTo>
                    <a:pt x="0" y="4"/>
                  </a:lnTo>
                  <a:lnTo>
                    <a:pt x="0" y="4"/>
                  </a:lnTo>
                  <a:lnTo>
                    <a:pt x="730490" y="4"/>
                  </a:lnTo>
                  <a:cubicBezTo>
                    <a:pt x="738677" y="4"/>
                    <a:pt x="745315" y="466007"/>
                    <a:pt x="745315" y="1040853"/>
                  </a:cubicBezTo>
                  <a:close/>
                </a:path>
              </a:pathLst>
            </a:cu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99137" tIns="54162" rIns="54162" bIns="54164"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Boot loader Stage 2</a:t>
              </a:r>
              <a:endParaRPr lang="en-US" sz="2800" kern="1200" dirty="0"/>
            </a:p>
          </p:txBody>
        </p:sp>
        <p:sp>
          <p:nvSpPr>
            <p:cNvPr id="25" name="Freeform 24"/>
            <p:cNvSpPr/>
            <p:nvPr/>
          </p:nvSpPr>
          <p:spPr>
            <a:xfrm>
              <a:off x="5019901" y="3377895"/>
              <a:ext cx="802647" cy="1146639"/>
            </a:xfrm>
            <a:custGeom>
              <a:avLst/>
              <a:gdLst>
                <a:gd name="connsiteX0" fmla="*/ 0 w 1146639"/>
                <a:gd name="connsiteY0" fmla="*/ 0 h 802647"/>
                <a:gd name="connsiteX1" fmla="*/ 745316 w 1146639"/>
                <a:gd name="connsiteY1" fmla="*/ 0 h 802647"/>
                <a:gd name="connsiteX2" fmla="*/ 1146639 w 1146639"/>
                <a:gd name="connsiteY2" fmla="*/ 401324 h 802647"/>
                <a:gd name="connsiteX3" fmla="*/ 745316 w 1146639"/>
                <a:gd name="connsiteY3" fmla="*/ 802647 h 802647"/>
                <a:gd name="connsiteX4" fmla="*/ 0 w 1146639"/>
                <a:gd name="connsiteY4" fmla="*/ 802647 h 802647"/>
                <a:gd name="connsiteX5" fmla="*/ 401324 w 1146639"/>
                <a:gd name="connsiteY5" fmla="*/ 401324 h 802647"/>
                <a:gd name="connsiteX6" fmla="*/ 0 w 1146639"/>
                <a:gd name="connsiteY6" fmla="*/ 0 h 80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39" h="802647">
                  <a:moveTo>
                    <a:pt x="1146638" y="0"/>
                  </a:moveTo>
                  <a:lnTo>
                    <a:pt x="1146638" y="521721"/>
                  </a:lnTo>
                  <a:lnTo>
                    <a:pt x="573319" y="802647"/>
                  </a:lnTo>
                  <a:lnTo>
                    <a:pt x="1" y="521721"/>
                  </a:lnTo>
                  <a:lnTo>
                    <a:pt x="1" y="0"/>
                  </a:lnTo>
                  <a:lnTo>
                    <a:pt x="573319" y="280927"/>
                  </a:lnTo>
                  <a:lnTo>
                    <a:pt x="1146638" y="0"/>
                  </a:lnTo>
                  <a:close/>
                </a:path>
              </a:pathLst>
            </a:cu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3971" tIns="415294" rIns="13969" bIns="415293" numCol="1" spcCol="1270" anchor="ctr" anchorCtr="0">
              <a:noAutofit/>
            </a:bodyPr>
            <a:lstStyle/>
            <a:p>
              <a:pPr lvl="0" algn="ctr" defTabSz="977900">
                <a:lnSpc>
                  <a:spcPct val="90000"/>
                </a:lnSpc>
                <a:spcBef>
                  <a:spcPct val="0"/>
                </a:spcBef>
                <a:spcAft>
                  <a:spcPct val="35000"/>
                </a:spcAft>
              </a:pPr>
              <a:r>
                <a:rPr lang="en-US" sz="2200" kern="1200" dirty="0" smtClean="0"/>
                <a:t>Kernel</a:t>
              </a:r>
              <a:endParaRPr lang="en-US" sz="2200" kern="1200" dirty="0"/>
            </a:p>
          </p:txBody>
        </p:sp>
        <p:sp>
          <p:nvSpPr>
            <p:cNvPr id="26" name="Freeform 25"/>
            <p:cNvSpPr/>
            <p:nvPr/>
          </p:nvSpPr>
          <p:spPr>
            <a:xfrm>
              <a:off x="5822547" y="3377896"/>
              <a:ext cx="6244957" cy="745315"/>
            </a:xfrm>
            <a:custGeom>
              <a:avLst/>
              <a:gdLst>
                <a:gd name="connsiteX0" fmla="*/ 124222 w 745315"/>
                <a:gd name="connsiteY0" fmla="*/ 0 h 6244957"/>
                <a:gd name="connsiteX1" fmla="*/ 621093 w 745315"/>
                <a:gd name="connsiteY1" fmla="*/ 0 h 6244957"/>
                <a:gd name="connsiteX2" fmla="*/ 745315 w 745315"/>
                <a:gd name="connsiteY2" fmla="*/ 124222 h 6244957"/>
                <a:gd name="connsiteX3" fmla="*/ 745315 w 745315"/>
                <a:gd name="connsiteY3" fmla="*/ 6244957 h 6244957"/>
                <a:gd name="connsiteX4" fmla="*/ 745315 w 745315"/>
                <a:gd name="connsiteY4" fmla="*/ 6244957 h 6244957"/>
                <a:gd name="connsiteX5" fmla="*/ 0 w 745315"/>
                <a:gd name="connsiteY5" fmla="*/ 6244957 h 6244957"/>
                <a:gd name="connsiteX6" fmla="*/ 0 w 745315"/>
                <a:gd name="connsiteY6" fmla="*/ 6244957 h 6244957"/>
                <a:gd name="connsiteX7" fmla="*/ 0 w 745315"/>
                <a:gd name="connsiteY7" fmla="*/ 124222 h 6244957"/>
                <a:gd name="connsiteX8" fmla="*/ 124222 w 745315"/>
                <a:gd name="connsiteY8" fmla="*/ 0 h 624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315" h="6244957">
                  <a:moveTo>
                    <a:pt x="745315" y="1040853"/>
                  </a:moveTo>
                  <a:lnTo>
                    <a:pt x="745315" y="5204104"/>
                  </a:lnTo>
                  <a:cubicBezTo>
                    <a:pt x="745315" y="5778950"/>
                    <a:pt x="738677" y="6244953"/>
                    <a:pt x="730490" y="6244953"/>
                  </a:cubicBezTo>
                  <a:lnTo>
                    <a:pt x="0" y="6244953"/>
                  </a:lnTo>
                  <a:lnTo>
                    <a:pt x="0" y="6244953"/>
                  </a:lnTo>
                  <a:lnTo>
                    <a:pt x="0" y="4"/>
                  </a:lnTo>
                  <a:lnTo>
                    <a:pt x="0" y="4"/>
                  </a:lnTo>
                  <a:lnTo>
                    <a:pt x="730490" y="4"/>
                  </a:lnTo>
                  <a:cubicBezTo>
                    <a:pt x="738677" y="4"/>
                    <a:pt x="745315" y="466007"/>
                    <a:pt x="745315" y="1040853"/>
                  </a:cubicBezTo>
                  <a:close/>
                </a:path>
              </a:pathLst>
            </a:cu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99137" tIns="54163" rIns="54162" bIns="54163"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Linux OS (executes /</a:t>
              </a:r>
              <a:r>
                <a:rPr lang="en-US" sz="2800" kern="1200" dirty="0" err="1" smtClean="0"/>
                <a:t>sbin</a:t>
              </a:r>
              <a:r>
                <a:rPr lang="en-US" sz="2800" kern="1200" dirty="0" smtClean="0"/>
                <a:t>/</a:t>
              </a:r>
              <a:r>
                <a:rPr lang="en-US" sz="2800" kern="1200" dirty="0" err="1" smtClean="0"/>
                <a:t>init</a:t>
              </a:r>
              <a:r>
                <a:rPr lang="en-US" sz="2800" kern="1200" dirty="0" smtClean="0"/>
                <a:t>)</a:t>
              </a:r>
              <a:endParaRPr lang="en-US" sz="2800" kern="1200" dirty="0"/>
            </a:p>
          </p:txBody>
        </p:sp>
        <p:sp>
          <p:nvSpPr>
            <p:cNvPr id="27" name="Freeform 26"/>
            <p:cNvSpPr/>
            <p:nvPr/>
          </p:nvSpPr>
          <p:spPr>
            <a:xfrm>
              <a:off x="5019901" y="4428766"/>
              <a:ext cx="802647" cy="1146639"/>
            </a:xfrm>
            <a:custGeom>
              <a:avLst/>
              <a:gdLst>
                <a:gd name="connsiteX0" fmla="*/ 0 w 1146639"/>
                <a:gd name="connsiteY0" fmla="*/ 0 h 802647"/>
                <a:gd name="connsiteX1" fmla="*/ 745316 w 1146639"/>
                <a:gd name="connsiteY1" fmla="*/ 0 h 802647"/>
                <a:gd name="connsiteX2" fmla="*/ 1146639 w 1146639"/>
                <a:gd name="connsiteY2" fmla="*/ 401324 h 802647"/>
                <a:gd name="connsiteX3" fmla="*/ 745316 w 1146639"/>
                <a:gd name="connsiteY3" fmla="*/ 802647 h 802647"/>
                <a:gd name="connsiteX4" fmla="*/ 0 w 1146639"/>
                <a:gd name="connsiteY4" fmla="*/ 802647 h 802647"/>
                <a:gd name="connsiteX5" fmla="*/ 401324 w 1146639"/>
                <a:gd name="connsiteY5" fmla="*/ 401324 h 802647"/>
                <a:gd name="connsiteX6" fmla="*/ 0 w 1146639"/>
                <a:gd name="connsiteY6" fmla="*/ 0 h 80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39" h="802647">
                  <a:moveTo>
                    <a:pt x="1146638" y="0"/>
                  </a:moveTo>
                  <a:lnTo>
                    <a:pt x="1146638" y="521721"/>
                  </a:lnTo>
                  <a:lnTo>
                    <a:pt x="573319" y="802647"/>
                  </a:lnTo>
                  <a:lnTo>
                    <a:pt x="1" y="521721"/>
                  </a:lnTo>
                  <a:lnTo>
                    <a:pt x="1" y="0"/>
                  </a:lnTo>
                  <a:lnTo>
                    <a:pt x="573319" y="280927"/>
                  </a:lnTo>
                  <a:lnTo>
                    <a:pt x="1146638" y="0"/>
                  </a:lnTo>
                  <a:close/>
                </a:path>
              </a:pathLst>
            </a:cu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3971" tIns="415294" rIns="13969" bIns="415293" numCol="1" spcCol="1270" anchor="ctr" anchorCtr="0">
              <a:noAutofit/>
            </a:bodyPr>
            <a:lstStyle/>
            <a:p>
              <a:pPr lvl="0" algn="ctr" defTabSz="977900">
                <a:lnSpc>
                  <a:spcPct val="90000"/>
                </a:lnSpc>
                <a:spcBef>
                  <a:spcPct val="0"/>
                </a:spcBef>
                <a:spcAft>
                  <a:spcPct val="35000"/>
                </a:spcAft>
              </a:pPr>
              <a:r>
                <a:rPr lang="en-US" sz="2200" kern="1200" dirty="0" smtClean="0"/>
                <a:t>INIT</a:t>
              </a:r>
              <a:endParaRPr lang="en-US" sz="2200" kern="1200" dirty="0"/>
            </a:p>
          </p:txBody>
        </p:sp>
        <p:sp>
          <p:nvSpPr>
            <p:cNvPr id="28" name="Freeform 27"/>
            <p:cNvSpPr/>
            <p:nvPr/>
          </p:nvSpPr>
          <p:spPr>
            <a:xfrm>
              <a:off x="5822547" y="4428766"/>
              <a:ext cx="6244957" cy="745315"/>
            </a:xfrm>
            <a:custGeom>
              <a:avLst/>
              <a:gdLst>
                <a:gd name="connsiteX0" fmla="*/ 124222 w 745315"/>
                <a:gd name="connsiteY0" fmla="*/ 0 h 6244957"/>
                <a:gd name="connsiteX1" fmla="*/ 621093 w 745315"/>
                <a:gd name="connsiteY1" fmla="*/ 0 h 6244957"/>
                <a:gd name="connsiteX2" fmla="*/ 745315 w 745315"/>
                <a:gd name="connsiteY2" fmla="*/ 124222 h 6244957"/>
                <a:gd name="connsiteX3" fmla="*/ 745315 w 745315"/>
                <a:gd name="connsiteY3" fmla="*/ 6244957 h 6244957"/>
                <a:gd name="connsiteX4" fmla="*/ 745315 w 745315"/>
                <a:gd name="connsiteY4" fmla="*/ 6244957 h 6244957"/>
                <a:gd name="connsiteX5" fmla="*/ 0 w 745315"/>
                <a:gd name="connsiteY5" fmla="*/ 6244957 h 6244957"/>
                <a:gd name="connsiteX6" fmla="*/ 0 w 745315"/>
                <a:gd name="connsiteY6" fmla="*/ 6244957 h 6244957"/>
                <a:gd name="connsiteX7" fmla="*/ 0 w 745315"/>
                <a:gd name="connsiteY7" fmla="*/ 124222 h 6244957"/>
                <a:gd name="connsiteX8" fmla="*/ 124222 w 745315"/>
                <a:gd name="connsiteY8" fmla="*/ 0 h 624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315" h="6244957">
                  <a:moveTo>
                    <a:pt x="745315" y="1040853"/>
                  </a:moveTo>
                  <a:lnTo>
                    <a:pt x="745315" y="5204104"/>
                  </a:lnTo>
                  <a:cubicBezTo>
                    <a:pt x="745315" y="5778950"/>
                    <a:pt x="738677" y="6244953"/>
                    <a:pt x="730490" y="6244953"/>
                  </a:cubicBezTo>
                  <a:lnTo>
                    <a:pt x="0" y="6244953"/>
                  </a:lnTo>
                  <a:lnTo>
                    <a:pt x="0" y="6244953"/>
                  </a:lnTo>
                  <a:lnTo>
                    <a:pt x="0" y="4"/>
                  </a:lnTo>
                  <a:lnTo>
                    <a:pt x="0" y="4"/>
                  </a:lnTo>
                  <a:lnTo>
                    <a:pt x="730490" y="4"/>
                  </a:lnTo>
                  <a:cubicBezTo>
                    <a:pt x="738677" y="4"/>
                    <a:pt x="745315" y="466007"/>
                    <a:pt x="745315" y="1040853"/>
                  </a:cubicBezTo>
                  <a:close/>
                </a:path>
              </a:pathLst>
            </a:cu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99137" tIns="54163" rIns="54162" bIns="54163" numCol="1" spcCol="1270" anchor="ctr" anchorCtr="0">
              <a:noAutofit/>
            </a:bodyPr>
            <a:lstStyle/>
            <a:p>
              <a:pPr marL="285750" lvl="1" indent="-285750" algn="l" defTabSz="1244600">
                <a:lnSpc>
                  <a:spcPct val="90000"/>
                </a:lnSpc>
                <a:spcBef>
                  <a:spcPct val="0"/>
                </a:spcBef>
                <a:spcAft>
                  <a:spcPct val="15000"/>
                </a:spcAft>
                <a:buChar char="••"/>
              </a:pPr>
              <a:r>
                <a:rPr lang="en-US" sz="2800" dirty="0" smtClean="0"/>
                <a:t>User Space Ready (starts Run Level)</a:t>
              </a:r>
              <a:endParaRPr lang="en-US" sz="2800" kern="1200" dirty="0"/>
            </a:p>
          </p:txBody>
        </p:sp>
        <p:sp>
          <p:nvSpPr>
            <p:cNvPr id="29" name="Freeform 28"/>
            <p:cNvSpPr/>
            <p:nvPr/>
          </p:nvSpPr>
          <p:spPr>
            <a:xfrm>
              <a:off x="5019901" y="5479636"/>
              <a:ext cx="802647" cy="1146639"/>
            </a:xfrm>
            <a:custGeom>
              <a:avLst/>
              <a:gdLst>
                <a:gd name="connsiteX0" fmla="*/ 0 w 1146639"/>
                <a:gd name="connsiteY0" fmla="*/ 0 h 802647"/>
                <a:gd name="connsiteX1" fmla="*/ 745316 w 1146639"/>
                <a:gd name="connsiteY1" fmla="*/ 0 h 802647"/>
                <a:gd name="connsiteX2" fmla="*/ 1146639 w 1146639"/>
                <a:gd name="connsiteY2" fmla="*/ 401324 h 802647"/>
                <a:gd name="connsiteX3" fmla="*/ 745316 w 1146639"/>
                <a:gd name="connsiteY3" fmla="*/ 802647 h 802647"/>
                <a:gd name="connsiteX4" fmla="*/ 0 w 1146639"/>
                <a:gd name="connsiteY4" fmla="*/ 802647 h 802647"/>
                <a:gd name="connsiteX5" fmla="*/ 401324 w 1146639"/>
                <a:gd name="connsiteY5" fmla="*/ 401324 h 802647"/>
                <a:gd name="connsiteX6" fmla="*/ 0 w 1146639"/>
                <a:gd name="connsiteY6" fmla="*/ 0 h 80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39" h="802647">
                  <a:moveTo>
                    <a:pt x="1146638" y="0"/>
                  </a:moveTo>
                  <a:lnTo>
                    <a:pt x="1146638" y="521721"/>
                  </a:lnTo>
                  <a:lnTo>
                    <a:pt x="573319" y="802647"/>
                  </a:lnTo>
                  <a:lnTo>
                    <a:pt x="1" y="521721"/>
                  </a:lnTo>
                  <a:lnTo>
                    <a:pt x="1" y="0"/>
                  </a:lnTo>
                  <a:lnTo>
                    <a:pt x="573319" y="280927"/>
                  </a:lnTo>
                  <a:lnTo>
                    <a:pt x="1146638" y="0"/>
                  </a:lnTo>
                  <a:close/>
                </a:path>
              </a:pathLst>
            </a:cu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161" tIns="411484" rIns="10159" bIns="411483" numCol="1" spcCol="1270" anchor="ctr" anchorCtr="0">
              <a:noAutofit/>
            </a:bodyPr>
            <a:lstStyle/>
            <a:p>
              <a:pPr lvl="0" algn="ctr" defTabSz="711200">
                <a:lnSpc>
                  <a:spcPct val="90000"/>
                </a:lnSpc>
                <a:spcBef>
                  <a:spcPct val="0"/>
                </a:spcBef>
                <a:spcAft>
                  <a:spcPct val="35000"/>
                </a:spcAft>
              </a:pPr>
              <a:r>
                <a:rPr lang="en-US" sz="1600" kern="1200" dirty="0" err="1" smtClean="0"/>
                <a:t>RunLevel</a:t>
              </a:r>
              <a:endParaRPr lang="en-US" sz="1600" kern="1200" dirty="0"/>
            </a:p>
          </p:txBody>
        </p:sp>
        <p:sp>
          <p:nvSpPr>
            <p:cNvPr id="30" name="Freeform 29"/>
            <p:cNvSpPr/>
            <p:nvPr/>
          </p:nvSpPr>
          <p:spPr>
            <a:xfrm>
              <a:off x="5822546" y="5479636"/>
              <a:ext cx="6244957" cy="745707"/>
            </a:xfrm>
            <a:custGeom>
              <a:avLst/>
              <a:gdLst>
                <a:gd name="connsiteX0" fmla="*/ 124287 w 745707"/>
                <a:gd name="connsiteY0" fmla="*/ 0 h 6244957"/>
                <a:gd name="connsiteX1" fmla="*/ 621420 w 745707"/>
                <a:gd name="connsiteY1" fmla="*/ 0 h 6244957"/>
                <a:gd name="connsiteX2" fmla="*/ 745707 w 745707"/>
                <a:gd name="connsiteY2" fmla="*/ 124287 h 6244957"/>
                <a:gd name="connsiteX3" fmla="*/ 745707 w 745707"/>
                <a:gd name="connsiteY3" fmla="*/ 6244957 h 6244957"/>
                <a:gd name="connsiteX4" fmla="*/ 745707 w 745707"/>
                <a:gd name="connsiteY4" fmla="*/ 6244957 h 6244957"/>
                <a:gd name="connsiteX5" fmla="*/ 0 w 745707"/>
                <a:gd name="connsiteY5" fmla="*/ 6244957 h 6244957"/>
                <a:gd name="connsiteX6" fmla="*/ 0 w 745707"/>
                <a:gd name="connsiteY6" fmla="*/ 6244957 h 6244957"/>
                <a:gd name="connsiteX7" fmla="*/ 0 w 745707"/>
                <a:gd name="connsiteY7" fmla="*/ 124287 h 6244957"/>
                <a:gd name="connsiteX8" fmla="*/ 124287 w 745707"/>
                <a:gd name="connsiteY8" fmla="*/ 0 h 624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707" h="6244957">
                  <a:moveTo>
                    <a:pt x="745707" y="1040850"/>
                  </a:moveTo>
                  <a:lnTo>
                    <a:pt x="745707" y="5204107"/>
                  </a:lnTo>
                  <a:cubicBezTo>
                    <a:pt x="745707" y="5778952"/>
                    <a:pt x="739062" y="6244953"/>
                    <a:pt x="730866" y="6244953"/>
                  </a:cubicBezTo>
                  <a:lnTo>
                    <a:pt x="0" y="6244953"/>
                  </a:lnTo>
                  <a:lnTo>
                    <a:pt x="0" y="6244953"/>
                  </a:lnTo>
                  <a:lnTo>
                    <a:pt x="0" y="4"/>
                  </a:lnTo>
                  <a:lnTo>
                    <a:pt x="0" y="4"/>
                  </a:lnTo>
                  <a:lnTo>
                    <a:pt x="730866" y="4"/>
                  </a:lnTo>
                  <a:cubicBezTo>
                    <a:pt x="739062" y="4"/>
                    <a:pt x="745707" y="466005"/>
                    <a:pt x="745707" y="1040850"/>
                  </a:cubicBezTo>
                  <a:close/>
                </a:path>
              </a:pathLst>
            </a:cu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99136" tIns="54182" rIns="54182" bIns="54182"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Start scripts in </a:t>
              </a:r>
              <a:r>
                <a:rPr lang="en-US" sz="2800" kern="1200" dirty="0" err="1" smtClean="0"/>
                <a:t>dir</a:t>
              </a:r>
              <a:r>
                <a:rPr lang="en-US" sz="2800" kern="1200" dirty="0" smtClean="0"/>
                <a:t> /</a:t>
              </a:r>
              <a:r>
                <a:rPr lang="en-US" sz="2800" kern="1200" dirty="0" err="1" smtClean="0"/>
                <a:t>etc</a:t>
              </a:r>
              <a:r>
                <a:rPr lang="en-US" sz="2800" kern="1200" dirty="0" smtClean="0"/>
                <a:t>/</a:t>
              </a:r>
              <a:r>
                <a:rPr lang="en-US" sz="2800" kern="1200" dirty="0" err="1" smtClean="0"/>
                <a:t>rc.d</a:t>
              </a:r>
              <a:r>
                <a:rPr lang="en-US" sz="2800" kern="1200" dirty="0" smtClean="0"/>
                <a:t>/</a:t>
              </a:r>
              <a:r>
                <a:rPr lang="en-US" sz="2800" kern="1200" dirty="0" err="1" smtClean="0"/>
                <a:t>rc</a:t>
              </a:r>
              <a:r>
                <a:rPr lang="en-US" sz="2800" kern="1200" dirty="0" smtClean="0"/>
                <a:t>*.d/</a:t>
              </a:r>
              <a:endParaRPr lang="en-US" sz="2800" kern="1200" dirty="0"/>
            </a:p>
          </p:txBody>
        </p:sp>
      </p:grpSp>
    </p:spTree>
    <p:extLst>
      <p:ext uri="{BB962C8B-B14F-4D97-AF65-F5344CB8AC3E}">
        <p14:creationId xmlns:p14="http://schemas.microsoft.com/office/powerpoint/2010/main" val="2673765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ln w="6600">
                  <a:solidFill>
                    <a:schemeClr val="accent2"/>
                  </a:solidFill>
                  <a:prstDash val="solid"/>
                </a:ln>
                <a:solidFill>
                  <a:srgbClr val="FFFFFF"/>
                </a:solidFill>
                <a:effectLst>
                  <a:outerShdw dist="38100" dir="2700000" algn="tl" rotWithShape="0">
                    <a:schemeClr val="accent2"/>
                  </a:outerShdw>
                </a:effectLst>
              </a:rPr>
              <a:t>1. BIOS</a:t>
            </a:r>
            <a:endParaRPr lang="en-US" sz="48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4" name="Text Placeholder 3"/>
          <p:cNvSpPr>
            <a:spLocks noGrp="1"/>
          </p:cNvSpPr>
          <p:nvPr>
            <p:ph type="body" sz="quarter" idx="33"/>
          </p:nvPr>
        </p:nvSpPr>
        <p:spPr>
          <a:xfrm>
            <a:off x="5636809" y="469677"/>
            <a:ext cx="6198875" cy="5737940"/>
          </a:xfrm>
        </p:spPr>
        <p:txBody>
          <a:bodyPr/>
          <a:lstStyle/>
          <a:p>
            <a:pPr marL="285750" indent="-285750" algn="just">
              <a:buFont typeface="Arial" panose="020B0604020202020204" pitchFamily="34" charset="0"/>
              <a:buChar char="•"/>
            </a:pPr>
            <a:r>
              <a:rPr lang="en-US" sz="2400" dirty="0"/>
              <a:t>BIOS stands for Basic </a:t>
            </a:r>
            <a:r>
              <a:rPr lang="en-US" sz="2400" dirty="0" err="1"/>
              <a:t>Input/Output</a:t>
            </a:r>
            <a:r>
              <a:rPr lang="en-US" sz="2400" dirty="0"/>
              <a:t> System</a:t>
            </a:r>
          </a:p>
          <a:p>
            <a:pPr marL="285750" indent="-285750" algn="just">
              <a:buFont typeface="Arial" panose="020B0604020202020204" pitchFamily="34" charset="0"/>
              <a:buChar char="•"/>
            </a:pPr>
            <a:r>
              <a:rPr lang="en-US" sz="2400" dirty="0"/>
              <a:t>Performs some system integrity checks</a:t>
            </a:r>
          </a:p>
          <a:p>
            <a:pPr marL="285750" indent="-285750" algn="just">
              <a:buFont typeface="Arial" panose="020B0604020202020204" pitchFamily="34" charset="0"/>
              <a:buChar char="•"/>
            </a:pPr>
            <a:r>
              <a:rPr lang="en-US" sz="2400" dirty="0"/>
              <a:t>Searches, loads, and executes the boot loader program.</a:t>
            </a:r>
          </a:p>
          <a:p>
            <a:pPr marL="285750" indent="-285750" algn="just">
              <a:buFont typeface="Arial" panose="020B0604020202020204" pitchFamily="34" charset="0"/>
              <a:buChar char="•"/>
            </a:pPr>
            <a:r>
              <a:rPr lang="en-US" sz="2400" dirty="0"/>
              <a:t>It looks for boot loader in floppy, </a:t>
            </a:r>
            <a:r>
              <a:rPr lang="en-US" sz="2400" dirty="0" err="1"/>
              <a:t>cd-rom</a:t>
            </a:r>
            <a:r>
              <a:rPr lang="en-US" sz="2400" dirty="0"/>
              <a:t>, or hard drive. You can press a key (typically F12 of F2, but it depends on your system) during the BIOS startup to change the boot sequence.</a:t>
            </a:r>
          </a:p>
          <a:p>
            <a:pPr marL="285750" indent="-285750" algn="just">
              <a:buFont typeface="Arial" panose="020B0604020202020204" pitchFamily="34" charset="0"/>
              <a:buChar char="•"/>
            </a:pPr>
            <a:r>
              <a:rPr lang="en-US" sz="2400" dirty="0"/>
              <a:t>Once the boot loader program is detected and loaded into the memory, BIOS gives the control to it.</a:t>
            </a:r>
          </a:p>
          <a:p>
            <a:pPr marL="285750" indent="-285750" algn="just">
              <a:buFont typeface="Arial" panose="020B0604020202020204" pitchFamily="34" charset="0"/>
              <a:buChar char="•"/>
            </a:pPr>
            <a:r>
              <a:rPr lang="en-US" sz="2400" dirty="0"/>
              <a:t>So, in simple terms BIOS loads and executes the MBR boot loader.</a:t>
            </a:r>
          </a:p>
        </p:txBody>
      </p:sp>
    </p:spTree>
    <p:extLst>
      <p:ext uri="{BB962C8B-B14F-4D97-AF65-F5344CB8AC3E}">
        <p14:creationId xmlns:p14="http://schemas.microsoft.com/office/powerpoint/2010/main" val="92043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ln w="6600">
                  <a:solidFill>
                    <a:schemeClr val="accent2"/>
                  </a:solidFill>
                  <a:prstDash val="solid"/>
                </a:ln>
                <a:solidFill>
                  <a:srgbClr val="FFFFFF"/>
                </a:solidFill>
                <a:effectLst>
                  <a:outerShdw dist="38100" dir="2700000" algn="tl" rotWithShape="0">
                    <a:schemeClr val="accent2"/>
                  </a:outerShdw>
                </a:effectLst>
              </a:rPr>
              <a:t>2</a:t>
            </a:r>
            <a:r>
              <a:rPr lang="en-US" sz="4800" b="1" dirty="0" smtClean="0">
                <a:ln w="6600">
                  <a:solidFill>
                    <a:schemeClr val="accent2"/>
                  </a:solidFill>
                  <a:prstDash val="solid"/>
                </a:ln>
                <a:solidFill>
                  <a:srgbClr val="FFFFFF"/>
                </a:solidFill>
                <a:effectLst>
                  <a:outerShdw dist="38100" dir="2700000" algn="tl" rotWithShape="0">
                    <a:schemeClr val="accent2"/>
                  </a:outerShdw>
                </a:effectLst>
              </a:rPr>
              <a:t>. MBR</a:t>
            </a:r>
            <a:endParaRPr lang="en-US" sz="48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4" name="Text Placeholder 3"/>
          <p:cNvSpPr>
            <a:spLocks noGrp="1"/>
          </p:cNvSpPr>
          <p:nvPr>
            <p:ph type="body" sz="quarter" idx="33"/>
          </p:nvPr>
        </p:nvSpPr>
        <p:spPr>
          <a:xfrm>
            <a:off x="5649688" y="649981"/>
            <a:ext cx="6198875" cy="5737940"/>
          </a:xfrm>
        </p:spPr>
        <p:txBody>
          <a:bodyPr/>
          <a:lstStyle/>
          <a:p>
            <a:pPr marL="342900" indent="-342900">
              <a:buFont typeface="Arial" panose="020B0604020202020204" pitchFamily="34" charset="0"/>
              <a:buChar char="•"/>
            </a:pPr>
            <a:r>
              <a:rPr lang="en-US" sz="2400" dirty="0"/>
              <a:t>MBR stands for Master Boot Record.</a:t>
            </a:r>
          </a:p>
          <a:p>
            <a:pPr marL="342900" indent="-342900">
              <a:buFont typeface="Arial" panose="020B0604020202020204" pitchFamily="34" charset="0"/>
              <a:buChar char="•"/>
            </a:pPr>
            <a:r>
              <a:rPr lang="en-US" sz="2400" dirty="0"/>
              <a:t>It is located in the 1st sector of the bootable disk. Typically /</a:t>
            </a:r>
            <a:r>
              <a:rPr lang="en-US" sz="2400" dirty="0" err="1"/>
              <a:t>dev</a:t>
            </a:r>
            <a:r>
              <a:rPr lang="en-US" sz="2400" dirty="0"/>
              <a:t>/</a:t>
            </a:r>
            <a:r>
              <a:rPr lang="en-US" sz="2400" dirty="0" err="1"/>
              <a:t>hda</a:t>
            </a:r>
            <a:r>
              <a:rPr lang="en-US" sz="2400" dirty="0"/>
              <a:t>, or /</a:t>
            </a:r>
            <a:r>
              <a:rPr lang="en-US" sz="2400" dirty="0" err="1"/>
              <a:t>dev</a:t>
            </a:r>
            <a:r>
              <a:rPr lang="en-US" sz="2400" dirty="0"/>
              <a:t>/</a:t>
            </a:r>
            <a:r>
              <a:rPr lang="en-US" sz="2400" dirty="0" err="1"/>
              <a:t>sda</a:t>
            </a:r>
            <a:endParaRPr lang="en-US" sz="2400" dirty="0"/>
          </a:p>
          <a:p>
            <a:pPr marL="342900" indent="-342900">
              <a:buFont typeface="Arial" panose="020B0604020202020204" pitchFamily="34" charset="0"/>
              <a:buChar char="•"/>
            </a:pPr>
            <a:r>
              <a:rPr lang="en-US" sz="2400" dirty="0"/>
              <a:t>MBR is less than 512 bytes in size. This has three components </a:t>
            </a:r>
            <a:endParaRPr lang="en-US" sz="2400" dirty="0" smtClean="0"/>
          </a:p>
          <a:p>
            <a:pPr marL="914400" lvl="2" indent="0">
              <a:buNone/>
            </a:pPr>
            <a:r>
              <a:rPr lang="en-US" sz="1800" dirty="0" smtClean="0"/>
              <a:t>1) primary </a:t>
            </a:r>
            <a:r>
              <a:rPr lang="en-US" sz="1800" dirty="0"/>
              <a:t>boot loader info in 1st 446 bytes </a:t>
            </a:r>
            <a:endParaRPr lang="en-US" sz="1800" dirty="0" smtClean="0"/>
          </a:p>
          <a:p>
            <a:pPr marL="914400" lvl="2" indent="0">
              <a:buNone/>
            </a:pPr>
            <a:r>
              <a:rPr lang="en-US" sz="1800" dirty="0" smtClean="0"/>
              <a:t>2</a:t>
            </a:r>
            <a:r>
              <a:rPr lang="en-US" sz="1800" dirty="0"/>
              <a:t>) partition table info in next 64 bytes </a:t>
            </a:r>
            <a:endParaRPr lang="en-US" sz="1800" dirty="0" smtClean="0"/>
          </a:p>
          <a:p>
            <a:pPr marL="914400" lvl="2" indent="0">
              <a:buNone/>
            </a:pPr>
            <a:r>
              <a:rPr lang="en-US" sz="1800" dirty="0" smtClean="0"/>
              <a:t>3</a:t>
            </a:r>
            <a:r>
              <a:rPr lang="en-US" sz="1800" dirty="0"/>
              <a:t>) </a:t>
            </a:r>
            <a:r>
              <a:rPr lang="en-US" sz="1800" dirty="0" err="1"/>
              <a:t>mbr</a:t>
            </a:r>
            <a:r>
              <a:rPr lang="en-US" sz="1800" dirty="0"/>
              <a:t> validation check in last 2 bytes.</a:t>
            </a:r>
          </a:p>
          <a:p>
            <a:pPr marL="342900" indent="-342900">
              <a:buFont typeface="Arial" panose="020B0604020202020204" pitchFamily="34" charset="0"/>
              <a:buChar char="•"/>
            </a:pPr>
            <a:r>
              <a:rPr lang="en-US" sz="2400" dirty="0"/>
              <a:t>It contains information about GRUB (or LILO in old systems).</a:t>
            </a:r>
          </a:p>
          <a:p>
            <a:pPr marL="342900" indent="-342900">
              <a:buFont typeface="Arial" panose="020B0604020202020204" pitchFamily="34" charset="0"/>
              <a:buChar char="•"/>
            </a:pPr>
            <a:r>
              <a:rPr lang="en-US" sz="2400" dirty="0"/>
              <a:t>So, in simple terms MBR loads and executes the GRUB boot loader.</a:t>
            </a:r>
          </a:p>
        </p:txBody>
      </p:sp>
    </p:spTree>
    <p:extLst>
      <p:ext uri="{BB962C8B-B14F-4D97-AF65-F5344CB8AC3E}">
        <p14:creationId xmlns:p14="http://schemas.microsoft.com/office/powerpoint/2010/main" val="3243338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ln w="6600">
                  <a:solidFill>
                    <a:schemeClr val="accent2"/>
                  </a:solidFill>
                  <a:prstDash val="solid"/>
                </a:ln>
                <a:solidFill>
                  <a:srgbClr val="FFFFFF"/>
                </a:solidFill>
                <a:effectLst>
                  <a:outerShdw dist="38100" dir="2700000" algn="tl" rotWithShape="0">
                    <a:schemeClr val="accent2"/>
                  </a:outerShdw>
                </a:effectLst>
              </a:rPr>
              <a:t>3. GRUB</a:t>
            </a:r>
            <a:endParaRPr lang="en-US" sz="48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4" name="Text Placeholder 3"/>
          <p:cNvSpPr>
            <a:spLocks noGrp="1"/>
          </p:cNvSpPr>
          <p:nvPr>
            <p:ph type="body" sz="quarter" idx="33"/>
          </p:nvPr>
        </p:nvSpPr>
        <p:spPr>
          <a:xfrm>
            <a:off x="5649688" y="649981"/>
            <a:ext cx="6198875" cy="5737940"/>
          </a:xfrm>
        </p:spPr>
        <p:txBody>
          <a:bodyPr/>
          <a:lstStyle/>
          <a:p>
            <a:pPr marL="342900" indent="-342900">
              <a:buFont typeface="Arial" panose="020B0604020202020204" pitchFamily="34" charset="0"/>
              <a:buChar char="•"/>
            </a:pPr>
            <a:r>
              <a:rPr lang="en-US" sz="2400" dirty="0"/>
              <a:t>GRUB stands for Grand Unified </a:t>
            </a:r>
            <a:r>
              <a:rPr lang="en-US" sz="2400" dirty="0" err="1"/>
              <a:t>Bootloader</a:t>
            </a:r>
            <a:r>
              <a:rPr lang="en-US" sz="2400" dirty="0"/>
              <a:t>.</a:t>
            </a:r>
          </a:p>
          <a:p>
            <a:pPr marL="342900" indent="-342900">
              <a:buFont typeface="Arial" panose="020B0604020202020204" pitchFamily="34" charset="0"/>
              <a:buChar char="•"/>
            </a:pPr>
            <a:r>
              <a:rPr lang="en-US" sz="2400" dirty="0"/>
              <a:t>If you have multiple kernel images installed on your system, you can choose which one to be executed.</a:t>
            </a:r>
          </a:p>
          <a:p>
            <a:pPr marL="342900" indent="-342900">
              <a:buFont typeface="Arial" panose="020B0604020202020204" pitchFamily="34" charset="0"/>
              <a:buChar char="•"/>
            </a:pPr>
            <a:r>
              <a:rPr lang="en-US" sz="2400" dirty="0"/>
              <a:t>GRUB displays a splash screen, waits for few seconds, if you don’t enter anything, it loads the default kernel image as specified in the grub configuration file.</a:t>
            </a:r>
          </a:p>
          <a:p>
            <a:pPr marL="342900" indent="-342900">
              <a:buFont typeface="Arial" panose="020B0604020202020204" pitchFamily="34" charset="0"/>
              <a:buChar char="•"/>
            </a:pPr>
            <a:r>
              <a:rPr lang="en-US" sz="2400" dirty="0"/>
              <a:t>GRUB has the knowledge of the </a:t>
            </a:r>
            <a:r>
              <a:rPr lang="en-US" sz="2400" dirty="0" err="1"/>
              <a:t>filesystem</a:t>
            </a:r>
            <a:r>
              <a:rPr lang="en-US" sz="2400" dirty="0"/>
              <a:t> (the older Linux loader LILO didn’t understand </a:t>
            </a:r>
            <a:r>
              <a:rPr lang="en-US" sz="2400" dirty="0" err="1"/>
              <a:t>filesystem</a:t>
            </a:r>
            <a:r>
              <a:rPr lang="en-US" sz="2400" dirty="0"/>
              <a:t>).</a:t>
            </a:r>
          </a:p>
          <a:p>
            <a:pPr marL="342900" indent="-342900">
              <a:buFont typeface="Arial" panose="020B0604020202020204" pitchFamily="34" charset="0"/>
              <a:buChar char="•"/>
            </a:pPr>
            <a:r>
              <a:rPr lang="en-US" sz="2400" dirty="0"/>
              <a:t>Grub configuration file is /boot/grub/</a:t>
            </a:r>
            <a:r>
              <a:rPr lang="en-US" sz="2400" dirty="0" err="1"/>
              <a:t>grub.conf</a:t>
            </a:r>
            <a:r>
              <a:rPr lang="en-US" sz="2400" dirty="0"/>
              <a:t> (/</a:t>
            </a:r>
            <a:r>
              <a:rPr lang="en-US" sz="2400" dirty="0" err="1"/>
              <a:t>etc</a:t>
            </a:r>
            <a:r>
              <a:rPr lang="en-US" sz="2400" dirty="0"/>
              <a:t>/</a:t>
            </a:r>
            <a:r>
              <a:rPr lang="en-US" sz="2400" dirty="0" err="1"/>
              <a:t>grub.conf</a:t>
            </a:r>
            <a:r>
              <a:rPr lang="en-US" sz="2400" dirty="0"/>
              <a:t> is a link to this).</a:t>
            </a:r>
          </a:p>
        </p:txBody>
      </p:sp>
    </p:spTree>
    <p:extLst>
      <p:ext uri="{BB962C8B-B14F-4D97-AF65-F5344CB8AC3E}">
        <p14:creationId xmlns:p14="http://schemas.microsoft.com/office/powerpoint/2010/main" val="2609969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382" y="209704"/>
            <a:ext cx="7946268" cy="3860020"/>
          </a:xfrm>
          <a:prstGeom prst="rect">
            <a:avLst/>
          </a:prstGeom>
        </p:spPr>
      </p:pic>
      <p:sp>
        <p:nvSpPr>
          <p:cNvPr id="4" name="TextBox 3"/>
          <p:cNvSpPr txBox="1"/>
          <p:nvPr/>
        </p:nvSpPr>
        <p:spPr>
          <a:xfrm>
            <a:off x="4172516" y="373487"/>
            <a:ext cx="4842456" cy="461665"/>
          </a:xfrm>
          <a:prstGeom prst="rect">
            <a:avLst/>
          </a:prstGeom>
          <a:noFill/>
        </p:spPr>
        <p:txBody>
          <a:bodyPr wrap="square" rtlCol="0">
            <a:spAutoFit/>
          </a:bodyPr>
          <a:lstStyle/>
          <a:p>
            <a:r>
              <a:rPr lang="en-US" sz="2400" b="1" i="1" dirty="0">
                <a:solidFill>
                  <a:srgbClr val="2B0A3D"/>
                </a:solidFill>
              </a:rPr>
              <a:t>sample </a:t>
            </a:r>
            <a:r>
              <a:rPr lang="en-US" sz="2400" b="1" i="1" dirty="0" err="1">
                <a:solidFill>
                  <a:srgbClr val="2B0A3D"/>
                </a:solidFill>
              </a:rPr>
              <a:t>grub.conf</a:t>
            </a:r>
            <a:r>
              <a:rPr lang="en-US" sz="2400" b="1" i="1" dirty="0">
                <a:solidFill>
                  <a:srgbClr val="2B0A3D"/>
                </a:solidFill>
              </a:rPr>
              <a:t> of </a:t>
            </a:r>
            <a:r>
              <a:rPr lang="en-US" sz="2400" b="1" i="1" dirty="0" err="1">
                <a:solidFill>
                  <a:srgbClr val="2B0A3D"/>
                </a:solidFill>
              </a:rPr>
              <a:t>CentOS</a:t>
            </a:r>
            <a:r>
              <a:rPr lang="en-US" sz="2400" b="1" i="1" dirty="0">
                <a:solidFill>
                  <a:srgbClr val="2B0A3D"/>
                </a:solidFill>
              </a:rPr>
              <a:t>.</a:t>
            </a:r>
          </a:p>
        </p:txBody>
      </p:sp>
      <p:sp>
        <p:nvSpPr>
          <p:cNvPr id="5" name="TextBox 4"/>
          <p:cNvSpPr txBox="1"/>
          <p:nvPr/>
        </p:nvSpPr>
        <p:spPr>
          <a:xfrm>
            <a:off x="199382" y="4763680"/>
            <a:ext cx="9684831" cy="1200329"/>
          </a:xfrm>
          <a:prstGeom prst="rect">
            <a:avLst/>
          </a:prstGeom>
          <a:noFill/>
        </p:spPr>
        <p:txBody>
          <a:bodyPr wrap="none" rtlCol="0">
            <a:spAutoFit/>
          </a:bodyPr>
          <a:lstStyle/>
          <a:p>
            <a:pPr marL="285750" indent="-285750">
              <a:buFont typeface="Arial" panose="020B0604020202020204" pitchFamily="34" charset="0"/>
              <a:buChar char="•"/>
            </a:pPr>
            <a:r>
              <a:rPr lang="en-US" sz="2400" dirty="0"/>
              <a:t>As you notice from the above info, it contains kernel and </a:t>
            </a:r>
            <a:r>
              <a:rPr lang="en-US" sz="2400" dirty="0" err="1"/>
              <a:t>initrd</a:t>
            </a:r>
            <a:r>
              <a:rPr lang="en-US" sz="2400" dirty="0"/>
              <a:t> image.</a:t>
            </a:r>
          </a:p>
          <a:p>
            <a:pPr marL="285750" indent="-285750">
              <a:buFont typeface="Arial" panose="020B0604020202020204" pitchFamily="34" charset="0"/>
              <a:buChar char="•"/>
            </a:pPr>
            <a:r>
              <a:rPr lang="en-US" sz="2400" dirty="0"/>
              <a:t>So, in simple terms GRUB just loads and executes Kernel and </a:t>
            </a:r>
            <a:r>
              <a:rPr lang="en-US" sz="2400" dirty="0" err="1"/>
              <a:t>initrd</a:t>
            </a:r>
            <a:r>
              <a:rPr lang="en-US" sz="2400" dirty="0"/>
              <a:t> images</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359159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ln w="6600">
                  <a:solidFill>
                    <a:schemeClr val="accent2"/>
                  </a:solidFill>
                  <a:prstDash val="solid"/>
                </a:ln>
                <a:solidFill>
                  <a:srgbClr val="FFFFFF"/>
                </a:solidFill>
                <a:effectLst>
                  <a:outerShdw dist="38100" dir="2700000" algn="tl" rotWithShape="0">
                    <a:schemeClr val="accent2"/>
                  </a:outerShdw>
                </a:effectLst>
              </a:rPr>
              <a:t>4</a:t>
            </a:r>
            <a:r>
              <a:rPr lang="en-US" sz="4800" b="1" dirty="0" smtClean="0">
                <a:ln w="6600">
                  <a:solidFill>
                    <a:schemeClr val="accent2"/>
                  </a:solidFill>
                  <a:prstDash val="solid"/>
                </a:ln>
                <a:solidFill>
                  <a:srgbClr val="FFFFFF"/>
                </a:solidFill>
                <a:effectLst>
                  <a:outerShdw dist="38100" dir="2700000" algn="tl" rotWithShape="0">
                    <a:schemeClr val="accent2"/>
                  </a:outerShdw>
                </a:effectLst>
              </a:rPr>
              <a:t>. Kernel</a:t>
            </a:r>
            <a:endParaRPr lang="en-US" sz="48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4" name="Text Placeholder 3"/>
          <p:cNvSpPr>
            <a:spLocks noGrp="1"/>
          </p:cNvSpPr>
          <p:nvPr>
            <p:ph type="body" sz="quarter" idx="33"/>
          </p:nvPr>
        </p:nvSpPr>
        <p:spPr>
          <a:xfrm>
            <a:off x="5649688" y="649981"/>
            <a:ext cx="6198875" cy="5737940"/>
          </a:xfrm>
        </p:spPr>
        <p:txBody>
          <a:bodyPr/>
          <a:lstStyle/>
          <a:p>
            <a:pPr marL="342900" indent="-342900">
              <a:buFont typeface="Arial" panose="020B0604020202020204" pitchFamily="34" charset="0"/>
              <a:buChar char="•"/>
            </a:pPr>
            <a:r>
              <a:rPr lang="en-US" sz="2400" dirty="0"/>
              <a:t>Mounts the root file system as specified in the “root=” in </a:t>
            </a:r>
            <a:r>
              <a:rPr lang="en-US" sz="2400" dirty="0" err="1"/>
              <a:t>grub.conf</a:t>
            </a:r>
            <a:endParaRPr lang="en-US" sz="2400" dirty="0"/>
          </a:p>
          <a:p>
            <a:pPr marL="342900" indent="-342900">
              <a:buFont typeface="Arial" panose="020B0604020202020204" pitchFamily="34" charset="0"/>
              <a:buChar char="•"/>
            </a:pPr>
            <a:r>
              <a:rPr lang="en-US" sz="2400" dirty="0"/>
              <a:t>Kernel executes the /</a:t>
            </a:r>
            <a:r>
              <a:rPr lang="en-US" sz="2400" dirty="0" err="1"/>
              <a:t>sbin</a:t>
            </a:r>
            <a:r>
              <a:rPr lang="en-US" sz="2400" dirty="0"/>
              <a:t>/</a:t>
            </a:r>
            <a:r>
              <a:rPr lang="en-US" sz="2400" dirty="0" err="1"/>
              <a:t>init</a:t>
            </a:r>
            <a:r>
              <a:rPr lang="en-US" sz="2400" dirty="0"/>
              <a:t> program</a:t>
            </a:r>
          </a:p>
          <a:p>
            <a:pPr marL="342900" indent="-342900">
              <a:buFont typeface="Arial" panose="020B0604020202020204" pitchFamily="34" charset="0"/>
              <a:buChar char="•"/>
            </a:pPr>
            <a:r>
              <a:rPr lang="en-US" sz="2400" dirty="0"/>
              <a:t>Since </a:t>
            </a:r>
            <a:r>
              <a:rPr lang="en-US" sz="2400" dirty="0" err="1"/>
              <a:t>init</a:t>
            </a:r>
            <a:r>
              <a:rPr lang="en-US" sz="2400" dirty="0"/>
              <a:t> was the 1st program to be executed by Linux Kernel, it has the process id (PID) of 1. Do a ‘</a:t>
            </a:r>
            <a:r>
              <a:rPr lang="en-US" sz="2400" dirty="0" err="1"/>
              <a:t>ps</a:t>
            </a:r>
            <a:r>
              <a:rPr lang="en-US" sz="2400" dirty="0"/>
              <a:t> -</a:t>
            </a:r>
            <a:r>
              <a:rPr lang="en-US" sz="2400" dirty="0" err="1"/>
              <a:t>ef</a:t>
            </a:r>
            <a:r>
              <a:rPr lang="en-US" sz="2400" dirty="0"/>
              <a:t> | </a:t>
            </a:r>
            <a:r>
              <a:rPr lang="en-US" sz="2400" dirty="0" err="1"/>
              <a:t>grep</a:t>
            </a:r>
            <a:r>
              <a:rPr lang="en-US" sz="2400" dirty="0"/>
              <a:t> </a:t>
            </a:r>
            <a:r>
              <a:rPr lang="en-US" sz="2400" dirty="0" err="1"/>
              <a:t>init</a:t>
            </a:r>
            <a:r>
              <a:rPr lang="en-US" sz="2400" dirty="0"/>
              <a:t>’ and check the </a:t>
            </a:r>
            <a:r>
              <a:rPr lang="en-US" sz="2400" dirty="0" err="1"/>
              <a:t>pid</a:t>
            </a:r>
            <a:r>
              <a:rPr lang="en-US" sz="2400" dirty="0"/>
              <a:t>.</a:t>
            </a:r>
          </a:p>
          <a:p>
            <a:pPr marL="342900" indent="-342900">
              <a:buFont typeface="Arial" panose="020B0604020202020204" pitchFamily="34" charset="0"/>
              <a:buChar char="•"/>
            </a:pPr>
            <a:r>
              <a:rPr lang="en-US" sz="2400" b="1" dirty="0" err="1"/>
              <a:t>initrd</a:t>
            </a:r>
            <a:r>
              <a:rPr lang="en-US" sz="2400" dirty="0"/>
              <a:t> stands for Initial RAM Disk.</a:t>
            </a:r>
          </a:p>
          <a:p>
            <a:pPr marL="342900" indent="-342900">
              <a:buFont typeface="Arial" panose="020B0604020202020204" pitchFamily="34" charset="0"/>
              <a:buChar char="•"/>
            </a:pPr>
            <a:r>
              <a:rPr lang="en-US" sz="2400" b="1" dirty="0" err="1"/>
              <a:t>initrd</a:t>
            </a:r>
            <a:r>
              <a:rPr lang="en-US" sz="2400" dirty="0"/>
              <a:t> is used by kernel as temporary root file system until kernel is booted and the real root file system is mounted. It also contains necessary drivers compiled inside, which helps it to access the hard drive partitions, and other hardware.</a:t>
            </a:r>
          </a:p>
        </p:txBody>
      </p:sp>
    </p:spTree>
    <p:extLst>
      <p:ext uri="{BB962C8B-B14F-4D97-AF65-F5344CB8AC3E}">
        <p14:creationId xmlns:p14="http://schemas.microsoft.com/office/powerpoint/2010/main" val="2233821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ln w="6600">
                  <a:solidFill>
                    <a:schemeClr val="accent2"/>
                  </a:solidFill>
                  <a:prstDash val="solid"/>
                </a:ln>
                <a:solidFill>
                  <a:srgbClr val="FFFFFF"/>
                </a:solidFill>
                <a:effectLst>
                  <a:outerShdw dist="38100" dir="2700000" algn="tl" rotWithShape="0">
                    <a:schemeClr val="accent2"/>
                  </a:outerShdw>
                </a:effectLst>
              </a:rPr>
              <a:t>5</a:t>
            </a:r>
            <a:r>
              <a:rPr lang="en-US" sz="4800" b="1" dirty="0" smtClean="0">
                <a:ln w="6600">
                  <a:solidFill>
                    <a:schemeClr val="accent2"/>
                  </a:solidFill>
                  <a:prstDash val="solid"/>
                </a:ln>
                <a:solidFill>
                  <a:srgbClr val="FFFFFF"/>
                </a:solidFill>
                <a:effectLst>
                  <a:outerShdw dist="38100" dir="2700000" algn="tl" rotWithShape="0">
                    <a:schemeClr val="accent2"/>
                  </a:outerShdw>
                </a:effectLst>
              </a:rPr>
              <a:t>. INIT</a:t>
            </a:r>
            <a:endParaRPr lang="en-US" sz="48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4" name="Text Placeholder 3"/>
          <p:cNvSpPr>
            <a:spLocks noGrp="1"/>
          </p:cNvSpPr>
          <p:nvPr>
            <p:ph type="body" sz="quarter" idx="33"/>
          </p:nvPr>
        </p:nvSpPr>
        <p:spPr>
          <a:xfrm>
            <a:off x="5726962" y="649981"/>
            <a:ext cx="6198875" cy="5737940"/>
          </a:xfrm>
        </p:spPr>
        <p:txBody>
          <a:bodyPr/>
          <a:lstStyle/>
          <a:p>
            <a:pPr marL="342900" indent="-342900">
              <a:buFont typeface="Arial" panose="020B0604020202020204" pitchFamily="34" charset="0"/>
              <a:buChar char="•"/>
            </a:pPr>
            <a:r>
              <a:rPr lang="en-US" sz="2400" dirty="0"/>
              <a:t>Looks at the /</a:t>
            </a:r>
            <a:r>
              <a:rPr lang="en-US" sz="2400" dirty="0" err="1"/>
              <a:t>etc</a:t>
            </a:r>
            <a:r>
              <a:rPr lang="en-US" sz="2400" dirty="0"/>
              <a:t>/</a:t>
            </a:r>
            <a:r>
              <a:rPr lang="en-US" sz="2400" dirty="0" err="1"/>
              <a:t>inittab</a:t>
            </a:r>
            <a:r>
              <a:rPr lang="en-US" sz="2400" dirty="0"/>
              <a:t> file to decide the Linux run level.</a:t>
            </a:r>
          </a:p>
          <a:p>
            <a:pPr marL="342900" indent="-342900">
              <a:buFont typeface="Arial" panose="020B0604020202020204" pitchFamily="34" charset="0"/>
              <a:buChar char="•"/>
            </a:pPr>
            <a:r>
              <a:rPr lang="en-US" sz="2400" dirty="0"/>
              <a:t>Following are the available run </a:t>
            </a:r>
            <a:r>
              <a:rPr lang="en-US" sz="2400" dirty="0" smtClean="0"/>
              <a:t>levels :</a:t>
            </a:r>
          </a:p>
          <a:p>
            <a:pPr marL="342900" indent="-342900">
              <a:buFont typeface="Arial" panose="020B0604020202020204" pitchFamily="34" charset="0"/>
              <a:buChar char="•"/>
            </a:pPr>
            <a:endParaRPr lang="en-US" sz="2400" dirty="0" smtClean="0"/>
          </a:p>
          <a:p>
            <a:pPr lvl="1"/>
            <a:r>
              <a:rPr lang="en-US" sz="2400" dirty="0">
                <a:solidFill>
                  <a:srgbClr val="0070AD"/>
                </a:solidFill>
                <a:latin typeface="+mn-lt"/>
              </a:rPr>
              <a:t>0 – halt</a:t>
            </a:r>
          </a:p>
          <a:p>
            <a:pPr lvl="1"/>
            <a:r>
              <a:rPr lang="en-US" sz="2400" dirty="0">
                <a:solidFill>
                  <a:srgbClr val="0070AD"/>
                </a:solidFill>
                <a:latin typeface="+mn-lt"/>
              </a:rPr>
              <a:t>1 – Single user mode</a:t>
            </a:r>
          </a:p>
          <a:p>
            <a:pPr lvl="1"/>
            <a:r>
              <a:rPr lang="en-US" sz="2400" dirty="0">
                <a:solidFill>
                  <a:srgbClr val="0070AD"/>
                </a:solidFill>
                <a:latin typeface="+mn-lt"/>
              </a:rPr>
              <a:t>2 – Multiuser, without NFS</a:t>
            </a:r>
          </a:p>
          <a:p>
            <a:pPr lvl="1"/>
            <a:r>
              <a:rPr lang="en-US" sz="2400" dirty="0">
                <a:solidFill>
                  <a:srgbClr val="0070AD"/>
                </a:solidFill>
                <a:latin typeface="+mn-lt"/>
              </a:rPr>
              <a:t>3 – Full multiuser mode</a:t>
            </a:r>
          </a:p>
          <a:p>
            <a:pPr lvl="1"/>
            <a:r>
              <a:rPr lang="en-US" sz="2400" dirty="0">
                <a:solidFill>
                  <a:srgbClr val="0070AD"/>
                </a:solidFill>
                <a:latin typeface="+mn-lt"/>
              </a:rPr>
              <a:t>4 – unused</a:t>
            </a:r>
          </a:p>
          <a:p>
            <a:pPr lvl="1"/>
            <a:r>
              <a:rPr lang="en-US" sz="2400" dirty="0">
                <a:solidFill>
                  <a:srgbClr val="0070AD"/>
                </a:solidFill>
                <a:latin typeface="+mn-lt"/>
              </a:rPr>
              <a:t>5 – X11</a:t>
            </a:r>
          </a:p>
          <a:p>
            <a:pPr lvl="1"/>
            <a:r>
              <a:rPr lang="en-US" sz="2400" dirty="0">
                <a:solidFill>
                  <a:srgbClr val="0070AD"/>
                </a:solidFill>
                <a:latin typeface="+mn-lt"/>
              </a:rPr>
              <a:t>6 – </a:t>
            </a:r>
            <a:r>
              <a:rPr lang="en-US" sz="2400" dirty="0" smtClean="0">
                <a:solidFill>
                  <a:srgbClr val="0070AD"/>
                </a:solidFill>
                <a:latin typeface="+mn-lt"/>
              </a:rPr>
              <a:t>reboot</a:t>
            </a:r>
          </a:p>
          <a:p>
            <a:endParaRPr lang="en-US" sz="2400" b="1" dirty="0">
              <a:solidFill>
                <a:srgbClr val="2B0A3D"/>
              </a:solidFill>
              <a:latin typeface="+mn-lt"/>
            </a:endParaRP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378303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ln w="6600">
                  <a:solidFill>
                    <a:schemeClr val="accent2"/>
                  </a:solidFill>
                  <a:prstDash val="solid"/>
                </a:ln>
                <a:solidFill>
                  <a:srgbClr val="FFFFFF"/>
                </a:solidFill>
                <a:effectLst>
                  <a:outerShdw dist="38100" dir="2700000" algn="tl" rotWithShape="0">
                    <a:schemeClr val="accent2"/>
                  </a:outerShdw>
                </a:effectLst>
              </a:rPr>
              <a:t>5</a:t>
            </a:r>
            <a:r>
              <a:rPr lang="en-US" sz="4800" b="1" dirty="0" smtClean="0">
                <a:ln w="6600">
                  <a:solidFill>
                    <a:schemeClr val="accent2"/>
                  </a:solidFill>
                  <a:prstDash val="solid"/>
                </a:ln>
                <a:solidFill>
                  <a:srgbClr val="FFFFFF"/>
                </a:solidFill>
                <a:effectLst>
                  <a:outerShdw dist="38100" dir="2700000" algn="tl" rotWithShape="0">
                    <a:schemeClr val="accent2"/>
                  </a:outerShdw>
                </a:effectLst>
              </a:rPr>
              <a:t>. INIT</a:t>
            </a:r>
            <a:endParaRPr lang="en-US" sz="48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4" name="Text Placeholder 3"/>
          <p:cNvSpPr>
            <a:spLocks noGrp="1"/>
          </p:cNvSpPr>
          <p:nvPr>
            <p:ph type="body" sz="quarter" idx="33"/>
          </p:nvPr>
        </p:nvSpPr>
        <p:spPr>
          <a:xfrm>
            <a:off x="5701204" y="856043"/>
            <a:ext cx="6198875" cy="5737940"/>
          </a:xfrm>
        </p:spPr>
        <p:txBody>
          <a:bodyPr/>
          <a:lstStyle/>
          <a:p>
            <a:pPr marL="342900" indent="-342900">
              <a:buFont typeface="Arial" panose="020B0604020202020204" pitchFamily="34" charset="0"/>
              <a:buChar char="•"/>
            </a:pPr>
            <a:r>
              <a:rPr lang="en-US" sz="2400" dirty="0" err="1"/>
              <a:t>Init</a:t>
            </a:r>
            <a:r>
              <a:rPr lang="en-US" sz="2400" dirty="0"/>
              <a:t> identifies the default </a:t>
            </a:r>
            <a:r>
              <a:rPr lang="en-US" sz="2400" dirty="0" err="1"/>
              <a:t>initlevel</a:t>
            </a:r>
            <a:r>
              <a:rPr lang="en-US" sz="2400" dirty="0"/>
              <a:t> from /</a:t>
            </a:r>
            <a:r>
              <a:rPr lang="en-US" sz="2400" dirty="0" err="1"/>
              <a:t>etc</a:t>
            </a:r>
            <a:r>
              <a:rPr lang="en-US" sz="2400" dirty="0"/>
              <a:t>/</a:t>
            </a:r>
            <a:r>
              <a:rPr lang="en-US" sz="2400" dirty="0" err="1"/>
              <a:t>inittab</a:t>
            </a:r>
            <a:r>
              <a:rPr lang="en-US" sz="2400" dirty="0"/>
              <a:t> and uses that to load all appropriate program.</a:t>
            </a:r>
          </a:p>
          <a:p>
            <a:pPr marL="342900" indent="-342900">
              <a:buFont typeface="Arial" panose="020B0604020202020204" pitchFamily="34" charset="0"/>
              <a:buChar char="•"/>
            </a:pPr>
            <a:r>
              <a:rPr lang="en-US" sz="2400" dirty="0"/>
              <a:t>Execute ‘</a:t>
            </a:r>
            <a:r>
              <a:rPr lang="en-US" sz="2400" dirty="0" err="1"/>
              <a:t>grep</a:t>
            </a:r>
            <a:r>
              <a:rPr lang="en-US" sz="2400" dirty="0"/>
              <a:t> </a:t>
            </a:r>
            <a:r>
              <a:rPr lang="en-US" sz="2400" dirty="0" err="1"/>
              <a:t>initdefault</a:t>
            </a:r>
            <a:r>
              <a:rPr lang="en-US" sz="2400" dirty="0"/>
              <a:t> /</a:t>
            </a:r>
            <a:r>
              <a:rPr lang="en-US" sz="2400" dirty="0" err="1"/>
              <a:t>etc</a:t>
            </a:r>
            <a:r>
              <a:rPr lang="en-US" sz="2400" dirty="0"/>
              <a:t>/</a:t>
            </a:r>
            <a:r>
              <a:rPr lang="en-US" sz="2400" dirty="0" err="1"/>
              <a:t>inittab</a:t>
            </a:r>
            <a:r>
              <a:rPr lang="en-US" sz="2400" dirty="0"/>
              <a:t>’ on your system to identify the default run level</a:t>
            </a:r>
          </a:p>
          <a:p>
            <a:pPr marL="342900" indent="-342900">
              <a:buFont typeface="Arial" panose="020B0604020202020204" pitchFamily="34" charset="0"/>
              <a:buChar char="•"/>
            </a:pPr>
            <a:r>
              <a:rPr lang="en-US" sz="2400" dirty="0"/>
              <a:t>If you want to get into trouble, you can set the default run level to 0 or 6. Since you know what 0 and 6 means, probably you might not do that.</a:t>
            </a:r>
          </a:p>
          <a:p>
            <a:pPr marL="342900" indent="-342900">
              <a:buFont typeface="Arial" panose="020B0604020202020204" pitchFamily="34" charset="0"/>
              <a:buChar char="•"/>
            </a:pPr>
            <a:r>
              <a:rPr lang="en-US" sz="2400" dirty="0"/>
              <a:t>Typically you would set the default run level to either 3 or 5.</a:t>
            </a:r>
          </a:p>
          <a:p>
            <a:endParaRPr lang="en-US" sz="2400" b="1" dirty="0">
              <a:solidFill>
                <a:srgbClr val="2B0A3D"/>
              </a:solidFill>
              <a:latin typeface="+mn-lt"/>
            </a:endParaRP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307360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9352" y="1023468"/>
            <a:ext cx="4382952" cy="1500791"/>
          </a:xfrm>
        </p:spPr>
        <p:txBody>
          <a:bodyPr>
            <a:normAutofit/>
          </a:bodyPr>
          <a:lstStyle/>
          <a:p>
            <a:r>
              <a:rPr lang="en-US" sz="4800" b="1" dirty="0" smtClean="0">
                <a:ln w="6600">
                  <a:solidFill>
                    <a:schemeClr val="accent2"/>
                  </a:solidFill>
                  <a:prstDash val="solid"/>
                </a:ln>
                <a:solidFill>
                  <a:srgbClr val="FFFFFF"/>
                </a:solidFill>
                <a:effectLst>
                  <a:outerShdw dist="38100" dir="2700000" algn="tl" rotWithShape="0">
                    <a:schemeClr val="accent2"/>
                  </a:outerShdw>
                </a:effectLst>
              </a:rPr>
              <a:t>6. </a:t>
            </a:r>
            <a:r>
              <a:rPr lang="en-US" sz="4800" b="1" dirty="0" err="1" smtClean="0">
                <a:ln w="6600">
                  <a:solidFill>
                    <a:schemeClr val="accent2"/>
                  </a:solidFill>
                  <a:prstDash val="solid"/>
                </a:ln>
                <a:solidFill>
                  <a:srgbClr val="FFFFFF"/>
                </a:solidFill>
                <a:effectLst>
                  <a:outerShdw dist="38100" dir="2700000" algn="tl" rotWithShape="0">
                    <a:schemeClr val="accent2"/>
                  </a:outerShdw>
                </a:effectLst>
              </a:rPr>
              <a:t>Runlevel</a:t>
            </a:r>
            <a:r>
              <a:rPr lang="en-US" sz="4800" b="1" dirty="0" smtClean="0">
                <a:ln w="6600">
                  <a:solidFill>
                    <a:schemeClr val="accent2"/>
                  </a:solidFill>
                  <a:prstDash val="solid"/>
                </a:ln>
                <a:solidFill>
                  <a:srgbClr val="FFFFFF"/>
                </a:solidFill>
                <a:effectLst>
                  <a:outerShdw dist="38100" dir="2700000" algn="tl" rotWithShape="0">
                    <a:schemeClr val="accent2"/>
                  </a:outerShdw>
                </a:effectLst>
              </a:rPr>
              <a:t> </a:t>
            </a:r>
            <a:br>
              <a:rPr lang="en-US" sz="4800" b="1" dirty="0" smtClean="0">
                <a:ln w="6600">
                  <a:solidFill>
                    <a:schemeClr val="accent2"/>
                  </a:solidFill>
                  <a:prstDash val="solid"/>
                </a:ln>
                <a:solidFill>
                  <a:srgbClr val="FFFFFF"/>
                </a:solidFill>
                <a:effectLst>
                  <a:outerShdw dist="38100" dir="2700000" algn="tl" rotWithShape="0">
                    <a:schemeClr val="accent2"/>
                  </a:outerShdw>
                </a:effectLst>
              </a:rPr>
            </a:br>
            <a:r>
              <a:rPr lang="en-US" sz="4800" b="1" dirty="0" smtClean="0">
                <a:ln w="6600">
                  <a:solidFill>
                    <a:schemeClr val="accent2"/>
                  </a:solidFill>
                  <a:prstDash val="solid"/>
                </a:ln>
                <a:solidFill>
                  <a:srgbClr val="FFFFFF"/>
                </a:solidFill>
                <a:effectLst>
                  <a:outerShdw dist="38100" dir="2700000" algn="tl" rotWithShape="0">
                    <a:schemeClr val="accent2"/>
                  </a:outerShdw>
                </a:effectLst>
              </a:rPr>
              <a:t> </a:t>
            </a:r>
            <a:r>
              <a:rPr lang="en-US" sz="4800" b="1" dirty="0">
                <a:ln w="6600">
                  <a:solidFill>
                    <a:schemeClr val="accent2"/>
                  </a:solidFill>
                  <a:prstDash val="solid"/>
                </a:ln>
                <a:solidFill>
                  <a:srgbClr val="FFFFFF"/>
                </a:solidFill>
                <a:effectLst>
                  <a:outerShdw dist="38100" dir="2700000" algn="tl" rotWithShape="0">
                    <a:schemeClr val="accent2"/>
                  </a:outerShdw>
                </a:effectLst>
              </a:rPr>
              <a:t/>
            </a:r>
            <a:br>
              <a:rPr lang="en-US" sz="4800" b="1" dirty="0">
                <a:ln w="6600">
                  <a:solidFill>
                    <a:schemeClr val="accent2"/>
                  </a:solidFill>
                  <a:prstDash val="solid"/>
                </a:ln>
                <a:solidFill>
                  <a:srgbClr val="FFFFFF"/>
                </a:solidFill>
                <a:effectLst>
                  <a:outerShdw dist="38100" dir="2700000" algn="tl" rotWithShape="0">
                    <a:schemeClr val="accent2"/>
                  </a:outerShdw>
                </a:effectLst>
              </a:rPr>
            </a:br>
            <a:r>
              <a:rPr lang="en-US" sz="4800" b="1" dirty="0" smtClean="0">
                <a:ln w="6600">
                  <a:solidFill>
                    <a:schemeClr val="accent2"/>
                  </a:solidFill>
                  <a:prstDash val="solid"/>
                </a:ln>
                <a:solidFill>
                  <a:srgbClr val="FFFFFF"/>
                </a:solidFill>
                <a:effectLst>
                  <a:outerShdw dist="38100" dir="2700000" algn="tl" rotWithShape="0">
                    <a:schemeClr val="accent2"/>
                  </a:outerShdw>
                </a:effectLst>
              </a:rPr>
              <a:t>     Programs</a:t>
            </a:r>
            <a:endParaRPr lang="en-US" sz="48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4" name="Text Placeholder 3"/>
          <p:cNvSpPr>
            <a:spLocks noGrp="1"/>
          </p:cNvSpPr>
          <p:nvPr>
            <p:ph type="body" sz="quarter" idx="33"/>
          </p:nvPr>
        </p:nvSpPr>
        <p:spPr>
          <a:xfrm>
            <a:off x="5688325" y="315130"/>
            <a:ext cx="6198875" cy="5737940"/>
          </a:xfrm>
        </p:spPr>
        <p:txBody>
          <a:bodyPr/>
          <a:lstStyle/>
          <a:p>
            <a:pPr marL="285750" indent="-285750">
              <a:buFont typeface="Arial" panose="020B0604020202020204" pitchFamily="34" charset="0"/>
              <a:buChar char="•"/>
            </a:pPr>
            <a:r>
              <a:rPr lang="en-US" sz="2400" dirty="0"/>
              <a:t>When the Linux system is booting up, you might see various services getting started. For example, it might say “starting </a:t>
            </a:r>
            <a:r>
              <a:rPr lang="en-US" sz="2400" dirty="0" err="1"/>
              <a:t>sendmail</a:t>
            </a:r>
            <a:r>
              <a:rPr lang="en-US" sz="2400" dirty="0"/>
              <a:t> …. OK”. Those are the </a:t>
            </a:r>
            <a:r>
              <a:rPr lang="en-US" sz="2400" dirty="0" err="1"/>
              <a:t>runlevel</a:t>
            </a:r>
            <a:r>
              <a:rPr lang="en-US" sz="2400" dirty="0"/>
              <a:t> programs, executed from the run level directory as defined by your run level.</a:t>
            </a:r>
          </a:p>
          <a:p>
            <a:pPr marL="285750" indent="-285750">
              <a:buFont typeface="Arial" panose="020B0604020202020204" pitchFamily="34" charset="0"/>
              <a:buChar char="•"/>
            </a:pPr>
            <a:r>
              <a:rPr lang="en-US" sz="2400" dirty="0"/>
              <a:t>Depending on your default </a:t>
            </a:r>
            <a:r>
              <a:rPr lang="en-US" sz="2400" dirty="0" err="1"/>
              <a:t>init</a:t>
            </a:r>
            <a:r>
              <a:rPr lang="en-US" sz="2400" dirty="0"/>
              <a:t> level setting, the system will execute the programs from one of the following directories.</a:t>
            </a:r>
          </a:p>
          <a:p>
            <a:pPr lvl="1"/>
            <a:r>
              <a:rPr lang="en-US" sz="1800" dirty="0">
                <a:solidFill>
                  <a:srgbClr val="0070AD"/>
                </a:solidFill>
              </a:rPr>
              <a:t>Run level 0 – /</a:t>
            </a:r>
            <a:r>
              <a:rPr lang="en-US" sz="1800" dirty="0" err="1">
                <a:solidFill>
                  <a:srgbClr val="0070AD"/>
                </a:solidFill>
              </a:rPr>
              <a:t>etc</a:t>
            </a:r>
            <a:r>
              <a:rPr lang="en-US" sz="1800" dirty="0">
                <a:solidFill>
                  <a:srgbClr val="0070AD"/>
                </a:solidFill>
              </a:rPr>
              <a:t>/</a:t>
            </a:r>
            <a:r>
              <a:rPr lang="en-US" sz="1800" dirty="0" err="1">
                <a:solidFill>
                  <a:srgbClr val="0070AD"/>
                </a:solidFill>
              </a:rPr>
              <a:t>rc.d</a:t>
            </a:r>
            <a:r>
              <a:rPr lang="en-US" sz="1800" dirty="0">
                <a:solidFill>
                  <a:srgbClr val="0070AD"/>
                </a:solidFill>
              </a:rPr>
              <a:t>/rc0.d/</a:t>
            </a:r>
          </a:p>
          <a:p>
            <a:pPr lvl="1"/>
            <a:r>
              <a:rPr lang="en-US" sz="1800" dirty="0">
                <a:solidFill>
                  <a:srgbClr val="0070AD"/>
                </a:solidFill>
              </a:rPr>
              <a:t>Run level 1 – /</a:t>
            </a:r>
            <a:r>
              <a:rPr lang="en-US" sz="1800" dirty="0" err="1">
                <a:solidFill>
                  <a:srgbClr val="0070AD"/>
                </a:solidFill>
              </a:rPr>
              <a:t>etc</a:t>
            </a:r>
            <a:r>
              <a:rPr lang="en-US" sz="1800" dirty="0">
                <a:solidFill>
                  <a:srgbClr val="0070AD"/>
                </a:solidFill>
              </a:rPr>
              <a:t>/</a:t>
            </a:r>
            <a:r>
              <a:rPr lang="en-US" sz="1800" dirty="0" err="1">
                <a:solidFill>
                  <a:srgbClr val="0070AD"/>
                </a:solidFill>
              </a:rPr>
              <a:t>rc.d</a:t>
            </a:r>
            <a:r>
              <a:rPr lang="en-US" sz="1800" dirty="0">
                <a:solidFill>
                  <a:srgbClr val="0070AD"/>
                </a:solidFill>
              </a:rPr>
              <a:t>/rc1.d/</a:t>
            </a:r>
          </a:p>
          <a:p>
            <a:pPr lvl="1"/>
            <a:r>
              <a:rPr lang="en-US" sz="1800" dirty="0">
                <a:solidFill>
                  <a:srgbClr val="0070AD"/>
                </a:solidFill>
              </a:rPr>
              <a:t>Run level 2 – /</a:t>
            </a:r>
            <a:r>
              <a:rPr lang="en-US" sz="1800" dirty="0" err="1">
                <a:solidFill>
                  <a:srgbClr val="0070AD"/>
                </a:solidFill>
              </a:rPr>
              <a:t>etc</a:t>
            </a:r>
            <a:r>
              <a:rPr lang="en-US" sz="1800" dirty="0">
                <a:solidFill>
                  <a:srgbClr val="0070AD"/>
                </a:solidFill>
              </a:rPr>
              <a:t>/</a:t>
            </a:r>
            <a:r>
              <a:rPr lang="en-US" sz="1800" dirty="0" err="1">
                <a:solidFill>
                  <a:srgbClr val="0070AD"/>
                </a:solidFill>
              </a:rPr>
              <a:t>rc.d</a:t>
            </a:r>
            <a:r>
              <a:rPr lang="en-US" sz="1800" dirty="0">
                <a:solidFill>
                  <a:srgbClr val="0070AD"/>
                </a:solidFill>
              </a:rPr>
              <a:t>/rc2.d/</a:t>
            </a:r>
          </a:p>
          <a:p>
            <a:pPr lvl="1"/>
            <a:r>
              <a:rPr lang="en-US" sz="1800" dirty="0">
                <a:solidFill>
                  <a:srgbClr val="0070AD"/>
                </a:solidFill>
              </a:rPr>
              <a:t>Run level 3 – /</a:t>
            </a:r>
            <a:r>
              <a:rPr lang="en-US" sz="1800" dirty="0" err="1">
                <a:solidFill>
                  <a:srgbClr val="0070AD"/>
                </a:solidFill>
              </a:rPr>
              <a:t>etc</a:t>
            </a:r>
            <a:r>
              <a:rPr lang="en-US" sz="1800" dirty="0">
                <a:solidFill>
                  <a:srgbClr val="0070AD"/>
                </a:solidFill>
              </a:rPr>
              <a:t>/</a:t>
            </a:r>
            <a:r>
              <a:rPr lang="en-US" sz="1800" dirty="0" err="1">
                <a:solidFill>
                  <a:srgbClr val="0070AD"/>
                </a:solidFill>
              </a:rPr>
              <a:t>rc.d</a:t>
            </a:r>
            <a:r>
              <a:rPr lang="en-US" sz="1800" dirty="0">
                <a:solidFill>
                  <a:srgbClr val="0070AD"/>
                </a:solidFill>
              </a:rPr>
              <a:t>/rc3.d/</a:t>
            </a:r>
          </a:p>
          <a:p>
            <a:pPr lvl="1"/>
            <a:r>
              <a:rPr lang="en-US" sz="1800" dirty="0">
                <a:solidFill>
                  <a:srgbClr val="0070AD"/>
                </a:solidFill>
              </a:rPr>
              <a:t>Run level 4 – /</a:t>
            </a:r>
            <a:r>
              <a:rPr lang="en-US" sz="1800" dirty="0" err="1">
                <a:solidFill>
                  <a:srgbClr val="0070AD"/>
                </a:solidFill>
              </a:rPr>
              <a:t>etc</a:t>
            </a:r>
            <a:r>
              <a:rPr lang="en-US" sz="1800" dirty="0">
                <a:solidFill>
                  <a:srgbClr val="0070AD"/>
                </a:solidFill>
              </a:rPr>
              <a:t>/</a:t>
            </a:r>
            <a:r>
              <a:rPr lang="en-US" sz="1800" dirty="0" err="1">
                <a:solidFill>
                  <a:srgbClr val="0070AD"/>
                </a:solidFill>
              </a:rPr>
              <a:t>rc.d</a:t>
            </a:r>
            <a:r>
              <a:rPr lang="en-US" sz="1800" dirty="0">
                <a:solidFill>
                  <a:srgbClr val="0070AD"/>
                </a:solidFill>
              </a:rPr>
              <a:t>/rc4.d/</a:t>
            </a:r>
          </a:p>
          <a:p>
            <a:pPr lvl="1"/>
            <a:r>
              <a:rPr lang="en-US" sz="1800" dirty="0">
                <a:solidFill>
                  <a:srgbClr val="0070AD"/>
                </a:solidFill>
              </a:rPr>
              <a:t>Run level 5 – /</a:t>
            </a:r>
            <a:r>
              <a:rPr lang="en-US" sz="1800" dirty="0" err="1">
                <a:solidFill>
                  <a:srgbClr val="0070AD"/>
                </a:solidFill>
              </a:rPr>
              <a:t>etc</a:t>
            </a:r>
            <a:r>
              <a:rPr lang="en-US" sz="1800" dirty="0">
                <a:solidFill>
                  <a:srgbClr val="0070AD"/>
                </a:solidFill>
              </a:rPr>
              <a:t>/</a:t>
            </a:r>
            <a:r>
              <a:rPr lang="en-US" sz="1800" dirty="0" err="1">
                <a:solidFill>
                  <a:srgbClr val="0070AD"/>
                </a:solidFill>
              </a:rPr>
              <a:t>rc.d</a:t>
            </a:r>
            <a:r>
              <a:rPr lang="en-US" sz="1800" dirty="0">
                <a:solidFill>
                  <a:srgbClr val="0070AD"/>
                </a:solidFill>
              </a:rPr>
              <a:t>/rc5.d/</a:t>
            </a:r>
          </a:p>
          <a:p>
            <a:pPr lvl="1"/>
            <a:r>
              <a:rPr lang="en-US" sz="1800" dirty="0">
                <a:solidFill>
                  <a:srgbClr val="0070AD"/>
                </a:solidFill>
              </a:rPr>
              <a:t>Run level 6 – /</a:t>
            </a:r>
            <a:r>
              <a:rPr lang="en-US" sz="1800" dirty="0" err="1">
                <a:solidFill>
                  <a:srgbClr val="0070AD"/>
                </a:solidFill>
              </a:rPr>
              <a:t>etc</a:t>
            </a:r>
            <a:r>
              <a:rPr lang="en-US" sz="1800" dirty="0">
                <a:solidFill>
                  <a:srgbClr val="0070AD"/>
                </a:solidFill>
              </a:rPr>
              <a:t>/</a:t>
            </a:r>
            <a:r>
              <a:rPr lang="en-US" sz="1800" dirty="0" err="1">
                <a:solidFill>
                  <a:srgbClr val="0070AD"/>
                </a:solidFill>
              </a:rPr>
              <a:t>rc.d</a:t>
            </a:r>
            <a:r>
              <a:rPr lang="en-US" sz="1800" dirty="0">
                <a:solidFill>
                  <a:srgbClr val="0070AD"/>
                </a:solidFill>
              </a:rPr>
              <a:t>/rc6.d/</a:t>
            </a:r>
          </a:p>
          <a:p>
            <a:endParaRPr lang="en-US" sz="2400" b="1" dirty="0">
              <a:solidFill>
                <a:srgbClr val="2B0A3D"/>
              </a:solidFill>
              <a:latin typeface="+mn-lt"/>
            </a:endParaRP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46683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7647" y="821671"/>
            <a:ext cx="3222718" cy="1584027"/>
          </a:xfrm>
        </p:spPr>
        <p:txBody>
          <a:bodyPr/>
          <a:lstStyle/>
          <a:p>
            <a:r>
              <a:rPr lang="en-US" dirty="0" smtClean="0"/>
              <a:t>What is Linux ? </a:t>
            </a:r>
            <a:endParaRPr lang="en-US" dirty="0"/>
          </a:p>
        </p:txBody>
      </p:sp>
      <p:sp>
        <p:nvSpPr>
          <p:cNvPr id="3" name="TextBox 2"/>
          <p:cNvSpPr txBox="1"/>
          <p:nvPr/>
        </p:nvSpPr>
        <p:spPr>
          <a:xfrm>
            <a:off x="5082988" y="605310"/>
            <a:ext cx="5624769" cy="3108543"/>
          </a:xfrm>
          <a:prstGeom prst="rect">
            <a:avLst/>
          </a:prstGeom>
          <a:noFill/>
        </p:spPr>
        <p:txBody>
          <a:bodyPr wrap="square" rtlCol="0">
            <a:spAutoFit/>
          </a:bodyPr>
          <a:lstStyle/>
          <a:p>
            <a:pPr algn="just">
              <a:buFont typeface="Wingdings" pitchFamily="2" charset="2"/>
              <a:buChar char="Ø"/>
            </a:pPr>
            <a:r>
              <a:rPr lang="en-US" sz="2800" dirty="0" smtClean="0"/>
              <a:t>Linux is the open source operating   system.</a:t>
            </a:r>
          </a:p>
          <a:p>
            <a:pPr algn="just">
              <a:buFont typeface="Wingdings" pitchFamily="2" charset="2"/>
              <a:buChar char="Ø"/>
            </a:pPr>
            <a:r>
              <a:rPr lang="en-US" sz="2800" dirty="0" smtClean="0"/>
              <a:t>It is Multi-user, Multitasking and Multiprocessor. </a:t>
            </a:r>
          </a:p>
          <a:p>
            <a:pPr algn="just">
              <a:buFont typeface="Wingdings" pitchFamily="2" charset="2"/>
              <a:buChar char="Ø"/>
            </a:pPr>
            <a:r>
              <a:rPr lang="en-US" sz="2800" dirty="0" smtClean="0"/>
              <a:t>Coexists with other operating systems. </a:t>
            </a:r>
          </a:p>
          <a:p>
            <a:pPr algn="just">
              <a:buFont typeface="Wingdings" pitchFamily="2" charset="2"/>
              <a:buChar char="Ø"/>
            </a:pPr>
            <a:r>
              <a:rPr lang="en-US" sz="2800" dirty="0" smtClean="0"/>
              <a:t>Runs on multiple platforms. </a:t>
            </a:r>
            <a:endParaRPr lang="en-US" sz="2800" dirty="0"/>
          </a:p>
        </p:txBody>
      </p:sp>
      <p:pic>
        <p:nvPicPr>
          <p:cNvPr id="4" name="Picture 4">
            <a:extLst>
              <a:ext uri="{FF2B5EF4-FFF2-40B4-BE49-F238E27FC236}">
                <a16:creationId xmlns="" xmlns:a16="http://schemas.microsoft.com/office/drawing/2014/main" id="{3E329D1E-8B66-6247-8F85-6D32CB0774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7471" y="3146999"/>
            <a:ext cx="3294529" cy="3294529"/>
          </a:xfrm>
          <a:prstGeom prst="rect">
            <a:avLst/>
          </a:prstGeom>
        </p:spPr>
      </p:pic>
    </p:spTree>
    <p:extLst>
      <p:ext uri="{BB962C8B-B14F-4D97-AF65-F5344CB8AC3E}">
        <p14:creationId xmlns:p14="http://schemas.microsoft.com/office/powerpoint/2010/main" val="207211003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9352" y="1023468"/>
            <a:ext cx="4382952" cy="1500791"/>
          </a:xfrm>
        </p:spPr>
        <p:txBody>
          <a:bodyPr>
            <a:normAutofit/>
          </a:bodyPr>
          <a:lstStyle/>
          <a:p>
            <a:r>
              <a:rPr lang="en-US" sz="4800" b="1" dirty="0">
                <a:ln w="6600">
                  <a:solidFill>
                    <a:schemeClr val="accent2"/>
                  </a:solidFill>
                  <a:prstDash val="solid"/>
                </a:ln>
                <a:solidFill>
                  <a:srgbClr val="FFFFFF"/>
                </a:solidFill>
                <a:effectLst>
                  <a:outerShdw dist="38100" dir="2700000" algn="tl" rotWithShape="0">
                    <a:schemeClr val="accent2"/>
                  </a:outerShdw>
                </a:effectLst>
              </a:rPr>
              <a:t>6</a:t>
            </a:r>
            <a:r>
              <a:rPr lang="en-US" sz="4800" b="1" dirty="0" smtClean="0">
                <a:ln w="6600">
                  <a:solidFill>
                    <a:schemeClr val="accent2"/>
                  </a:solidFill>
                  <a:prstDash val="solid"/>
                </a:ln>
                <a:solidFill>
                  <a:srgbClr val="FFFFFF"/>
                </a:solidFill>
                <a:effectLst>
                  <a:outerShdw dist="38100" dir="2700000" algn="tl" rotWithShape="0">
                    <a:schemeClr val="accent2"/>
                  </a:outerShdw>
                </a:effectLst>
              </a:rPr>
              <a:t>. </a:t>
            </a:r>
            <a:r>
              <a:rPr lang="en-US" sz="4800" b="1" dirty="0" err="1" smtClean="0">
                <a:ln w="6600">
                  <a:solidFill>
                    <a:schemeClr val="accent2"/>
                  </a:solidFill>
                  <a:prstDash val="solid"/>
                </a:ln>
                <a:solidFill>
                  <a:srgbClr val="FFFFFF"/>
                </a:solidFill>
                <a:effectLst>
                  <a:outerShdw dist="38100" dir="2700000" algn="tl" rotWithShape="0">
                    <a:schemeClr val="accent2"/>
                  </a:outerShdw>
                </a:effectLst>
              </a:rPr>
              <a:t>Runlevel</a:t>
            </a:r>
            <a:r>
              <a:rPr lang="en-US" sz="4800" b="1" dirty="0" smtClean="0">
                <a:ln w="6600">
                  <a:solidFill>
                    <a:schemeClr val="accent2"/>
                  </a:solidFill>
                  <a:prstDash val="solid"/>
                </a:ln>
                <a:solidFill>
                  <a:srgbClr val="FFFFFF"/>
                </a:solidFill>
                <a:effectLst>
                  <a:outerShdw dist="38100" dir="2700000" algn="tl" rotWithShape="0">
                    <a:schemeClr val="accent2"/>
                  </a:outerShdw>
                </a:effectLst>
              </a:rPr>
              <a:t> </a:t>
            </a:r>
            <a:br>
              <a:rPr lang="en-US" sz="4800" b="1" dirty="0" smtClean="0">
                <a:ln w="6600">
                  <a:solidFill>
                    <a:schemeClr val="accent2"/>
                  </a:solidFill>
                  <a:prstDash val="solid"/>
                </a:ln>
                <a:solidFill>
                  <a:srgbClr val="FFFFFF"/>
                </a:solidFill>
                <a:effectLst>
                  <a:outerShdw dist="38100" dir="2700000" algn="tl" rotWithShape="0">
                    <a:schemeClr val="accent2"/>
                  </a:outerShdw>
                </a:effectLst>
              </a:rPr>
            </a:br>
            <a:r>
              <a:rPr lang="en-US" sz="4800" b="1" dirty="0" smtClean="0">
                <a:ln w="6600">
                  <a:solidFill>
                    <a:schemeClr val="accent2"/>
                  </a:solidFill>
                  <a:prstDash val="solid"/>
                </a:ln>
                <a:solidFill>
                  <a:srgbClr val="FFFFFF"/>
                </a:solidFill>
                <a:effectLst>
                  <a:outerShdw dist="38100" dir="2700000" algn="tl" rotWithShape="0">
                    <a:schemeClr val="accent2"/>
                  </a:outerShdw>
                </a:effectLst>
              </a:rPr>
              <a:t> </a:t>
            </a:r>
            <a:r>
              <a:rPr lang="en-US" sz="4800" b="1" dirty="0">
                <a:ln w="6600">
                  <a:solidFill>
                    <a:schemeClr val="accent2"/>
                  </a:solidFill>
                  <a:prstDash val="solid"/>
                </a:ln>
                <a:solidFill>
                  <a:srgbClr val="FFFFFF"/>
                </a:solidFill>
                <a:effectLst>
                  <a:outerShdw dist="38100" dir="2700000" algn="tl" rotWithShape="0">
                    <a:schemeClr val="accent2"/>
                  </a:outerShdw>
                </a:effectLst>
              </a:rPr>
              <a:t/>
            </a:r>
            <a:br>
              <a:rPr lang="en-US" sz="4800" b="1" dirty="0">
                <a:ln w="6600">
                  <a:solidFill>
                    <a:schemeClr val="accent2"/>
                  </a:solidFill>
                  <a:prstDash val="solid"/>
                </a:ln>
                <a:solidFill>
                  <a:srgbClr val="FFFFFF"/>
                </a:solidFill>
                <a:effectLst>
                  <a:outerShdw dist="38100" dir="2700000" algn="tl" rotWithShape="0">
                    <a:schemeClr val="accent2"/>
                  </a:outerShdw>
                </a:effectLst>
              </a:rPr>
            </a:br>
            <a:r>
              <a:rPr lang="en-US" sz="4800" b="1" dirty="0" smtClean="0">
                <a:ln w="6600">
                  <a:solidFill>
                    <a:schemeClr val="accent2"/>
                  </a:solidFill>
                  <a:prstDash val="solid"/>
                </a:ln>
                <a:solidFill>
                  <a:srgbClr val="FFFFFF"/>
                </a:solidFill>
                <a:effectLst>
                  <a:outerShdw dist="38100" dir="2700000" algn="tl" rotWithShape="0">
                    <a:schemeClr val="accent2"/>
                  </a:outerShdw>
                </a:effectLst>
              </a:rPr>
              <a:t>     Programs</a:t>
            </a:r>
            <a:endParaRPr lang="en-US" sz="48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4" name="Text Placeholder 3"/>
          <p:cNvSpPr>
            <a:spLocks noGrp="1"/>
          </p:cNvSpPr>
          <p:nvPr>
            <p:ph type="body" sz="quarter" idx="33"/>
          </p:nvPr>
        </p:nvSpPr>
        <p:spPr>
          <a:xfrm>
            <a:off x="5730529" y="188521"/>
            <a:ext cx="6198875" cy="6563971"/>
          </a:xfrm>
        </p:spPr>
        <p:txBody>
          <a:bodyPr/>
          <a:lstStyle/>
          <a:p>
            <a:pPr marL="342900" indent="-342900">
              <a:buFont typeface="Arial" panose="020B0604020202020204" pitchFamily="34" charset="0"/>
              <a:buChar char="•"/>
            </a:pPr>
            <a:r>
              <a:rPr lang="en-US" sz="2400" dirty="0" smtClean="0"/>
              <a:t>Under </a:t>
            </a:r>
            <a:r>
              <a:rPr lang="en-US" sz="2400" dirty="0"/>
              <a:t>the /</a:t>
            </a:r>
            <a:r>
              <a:rPr lang="en-US" sz="2400" dirty="0" err="1"/>
              <a:t>etc</a:t>
            </a:r>
            <a:r>
              <a:rPr lang="en-US" sz="2400" dirty="0"/>
              <a:t>/</a:t>
            </a:r>
            <a:r>
              <a:rPr lang="en-US" sz="2400" dirty="0" err="1"/>
              <a:t>rc.d</a:t>
            </a:r>
            <a:r>
              <a:rPr lang="en-US" sz="2400" dirty="0"/>
              <a:t>/</a:t>
            </a:r>
            <a:r>
              <a:rPr lang="en-US" sz="2400" dirty="0" err="1"/>
              <a:t>rc</a:t>
            </a:r>
            <a:r>
              <a:rPr lang="en-US" sz="2400" dirty="0"/>
              <a:t>*.d/ directories, you would see programs that start with S and K.</a:t>
            </a:r>
          </a:p>
          <a:p>
            <a:pPr marL="342900" indent="-342900">
              <a:buFont typeface="Arial" panose="020B0604020202020204" pitchFamily="34" charset="0"/>
              <a:buChar char="•"/>
            </a:pPr>
            <a:r>
              <a:rPr lang="en-US" sz="2400" dirty="0"/>
              <a:t>Programs starts with S are used during startup. S for startup.</a:t>
            </a:r>
          </a:p>
          <a:p>
            <a:pPr marL="342900" indent="-342900">
              <a:buFont typeface="Arial" panose="020B0604020202020204" pitchFamily="34" charset="0"/>
              <a:buChar char="•"/>
            </a:pPr>
            <a:r>
              <a:rPr lang="en-US" sz="2400" dirty="0"/>
              <a:t>Programs starts with K are used during shutdown. K for kill.</a:t>
            </a:r>
          </a:p>
          <a:p>
            <a:pPr marL="342900" indent="-342900">
              <a:buFont typeface="Arial" panose="020B0604020202020204" pitchFamily="34" charset="0"/>
              <a:buChar char="•"/>
            </a:pPr>
            <a:r>
              <a:rPr lang="en-US" sz="2400" dirty="0"/>
              <a:t>N</a:t>
            </a:r>
            <a:r>
              <a:rPr lang="en-US" sz="2400" dirty="0" smtClean="0"/>
              <a:t>umbers </a:t>
            </a:r>
            <a:r>
              <a:rPr lang="en-US" sz="2400" dirty="0"/>
              <a:t>right next to S and K in the program </a:t>
            </a:r>
            <a:r>
              <a:rPr lang="en-US" sz="2400" dirty="0" smtClean="0"/>
              <a:t>names : sequence </a:t>
            </a:r>
            <a:r>
              <a:rPr lang="en-US" sz="2400" dirty="0"/>
              <a:t>number in which the programs should be started or killed.</a:t>
            </a:r>
          </a:p>
          <a:p>
            <a:pPr marL="342900" indent="-342900">
              <a:buFont typeface="Wingdings" panose="05000000000000000000" pitchFamily="2" charset="2"/>
              <a:buChar char="Ø"/>
            </a:pPr>
            <a:r>
              <a:rPr lang="en-US" sz="2400" dirty="0" smtClean="0">
                <a:solidFill>
                  <a:srgbClr val="0070AD"/>
                </a:solidFill>
              </a:rPr>
              <a:t>S12syslog : start </a:t>
            </a:r>
            <a:r>
              <a:rPr lang="en-US" sz="2400" dirty="0">
                <a:solidFill>
                  <a:srgbClr val="0070AD"/>
                </a:solidFill>
              </a:rPr>
              <a:t>the syslog </a:t>
            </a:r>
            <a:r>
              <a:rPr lang="en-US" sz="2400" dirty="0" err="1">
                <a:solidFill>
                  <a:srgbClr val="0070AD"/>
                </a:solidFill>
              </a:rPr>
              <a:t>deamon</a:t>
            </a:r>
            <a:r>
              <a:rPr lang="en-US" sz="2400" dirty="0">
                <a:solidFill>
                  <a:srgbClr val="0070AD"/>
                </a:solidFill>
              </a:rPr>
              <a:t>, which has the sequence number of 12. </a:t>
            </a:r>
            <a:endParaRPr lang="en-US" sz="2400" dirty="0" smtClean="0">
              <a:solidFill>
                <a:srgbClr val="0070AD"/>
              </a:solidFill>
            </a:endParaRPr>
          </a:p>
          <a:p>
            <a:pPr marL="342900" indent="-342900">
              <a:buFont typeface="Wingdings" panose="05000000000000000000" pitchFamily="2" charset="2"/>
              <a:buChar char="Ø"/>
            </a:pPr>
            <a:r>
              <a:rPr lang="en-US" sz="2400" dirty="0" smtClean="0">
                <a:solidFill>
                  <a:srgbClr val="0070AD"/>
                </a:solidFill>
              </a:rPr>
              <a:t>S80sendmail </a:t>
            </a:r>
            <a:r>
              <a:rPr lang="en-US" sz="2400" dirty="0">
                <a:solidFill>
                  <a:srgbClr val="0070AD"/>
                </a:solidFill>
              </a:rPr>
              <a:t>is to start the </a:t>
            </a:r>
            <a:r>
              <a:rPr lang="en-US" sz="2400" dirty="0" err="1">
                <a:solidFill>
                  <a:srgbClr val="0070AD"/>
                </a:solidFill>
              </a:rPr>
              <a:t>sendmail</a:t>
            </a:r>
            <a:r>
              <a:rPr lang="en-US" sz="2400" dirty="0">
                <a:solidFill>
                  <a:srgbClr val="0070AD"/>
                </a:solidFill>
              </a:rPr>
              <a:t> daemon, which has the sequence number of 80. </a:t>
            </a:r>
            <a:endParaRPr lang="en-US" sz="2400" dirty="0" smtClean="0">
              <a:solidFill>
                <a:srgbClr val="0070AD"/>
              </a:solidFill>
            </a:endParaRPr>
          </a:p>
          <a:p>
            <a:pPr marL="342900" indent="-342900">
              <a:buFont typeface="Wingdings" panose="05000000000000000000" pitchFamily="2" charset="2"/>
              <a:buChar char="Ø"/>
            </a:pPr>
            <a:r>
              <a:rPr lang="en-US" sz="2400" dirty="0">
                <a:solidFill>
                  <a:srgbClr val="0070AD"/>
                </a:solidFill>
              </a:rPr>
              <a:t>(</a:t>
            </a:r>
            <a:r>
              <a:rPr lang="en-US" sz="2400" dirty="0" smtClean="0">
                <a:solidFill>
                  <a:srgbClr val="0070AD"/>
                </a:solidFill>
              </a:rPr>
              <a:t>So</a:t>
            </a:r>
            <a:r>
              <a:rPr lang="en-US" sz="2400" dirty="0">
                <a:solidFill>
                  <a:srgbClr val="0070AD"/>
                </a:solidFill>
              </a:rPr>
              <a:t>, syslog program will be started before </a:t>
            </a:r>
            <a:r>
              <a:rPr lang="en-US" sz="2400" dirty="0" err="1" smtClean="0">
                <a:solidFill>
                  <a:srgbClr val="0070AD"/>
                </a:solidFill>
              </a:rPr>
              <a:t>sendmail</a:t>
            </a:r>
            <a:r>
              <a:rPr lang="en-US" sz="2400" dirty="0">
                <a:solidFill>
                  <a:srgbClr val="0070AD"/>
                </a:solidFill>
              </a:rPr>
              <a:t>)</a:t>
            </a:r>
          </a:p>
          <a:p>
            <a:endParaRPr lang="en-US" sz="2000" b="1" dirty="0">
              <a:solidFill>
                <a:srgbClr val="2B0A3D"/>
              </a:solidFill>
            </a:endParaRP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1155537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369352" y="1023468"/>
            <a:ext cx="4382952" cy="1500791"/>
          </a:xfrm>
        </p:spPr>
        <p:txBody>
          <a:bodyPr>
            <a:normAutofit fontScale="90000"/>
          </a:bodyPr>
          <a:lstStyle/>
          <a:p>
            <a:r>
              <a:rPr lang="en-US" sz="4800" b="1" dirty="0" smtClean="0">
                <a:ln w="6600">
                  <a:solidFill>
                    <a:schemeClr val="accent2"/>
                  </a:solidFill>
                  <a:prstDash val="solid"/>
                </a:ln>
                <a:solidFill>
                  <a:srgbClr val="FFFFFF"/>
                </a:solidFill>
                <a:effectLst>
                  <a:outerShdw dist="38100" dir="2700000" algn="tl" rotWithShape="0">
                    <a:schemeClr val="accent2"/>
                  </a:outerShdw>
                </a:effectLst>
              </a:rPr>
              <a:t>Final step :</a:t>
            </a:r>
            <a:br>
              <a:rPr lang="en-US" sz="4800" b="1" dirty="0" smtClean="0">
                <a:ln w="6600">
                  <a:solidFill>
                    <a:schemeClr val="accent2"/>
                  </a:solidFill>
                  <a:prstDash val="solid"/>
                </a:ln>
                <a:solidFill>
                  <a:srgbClr val="FFFFFF"/>
                </a:solidFill>
                <a:effectLst>
                  <a:outerShdw dist="38100" dir="2700000" algn="tl" rotWithShape="0">
                    <a:schemeClr val="accent2"/>
                  </a:outerShdw>
                </a:effectLst>
              </a:rPr>
            </a:br>
            <a:r>
              <a:rPr lang="en-US" sz="4800" b="1" dirty="0">
                <a:ln w="6600">
                  <a:solidFill>
                    <a:schemeClr val="accent2"/>
                  </a:solidFill>
                  <a:prstDash val="solid"/>
                </a:ln>
                <a:solidFill>
                  <a:srgbClr val="FFFFFF"/>
                </a:solidFill>
                <a:effectLst>
                  <a:outerShdw dist="38100" dir="2700000" algn="tl" rotWithShape="0">
                    <a:schemeClr val="accent2"/>
                  </a:outerShdw>
                </a:effectLst>
              </a:rPr>
              <a:t/>
            </a:r>
            <a:br>
              <a:rPr lang="en-US" sz="4800" b="1" dirty="0">
                <a:ln w="6600">
                  <a:solidFill>
                    <a:schemeClr val="accent2"/>
                  </a:solidFill>
                  <a:prstDash val="solid"/>
                </a:ln>
                <a:solidFill>
                  <a:srgbClr val="FFFFFF"/>
                </a:solidFill>
                <a:effectLst>
                  <a:outerShdw dist="38100" dir="2700000" algn="tl" rotWithShape="0">
                    <a:schemeClr val="accent2"/>
                  </a:outerShdw>
                </a:effectLst>
              </a:rPr>
            </a:br>
            <a:r>
              <a:rPr lang="en-US" sz="4800" b="1" dirty="0">
                <a:ln w="6600">
                  <a:solidFill>
                    <a:schemeClr val="accent2"/>
                  </a:solidFill>
                  <a:prstDash val="solid"/>
                </a:ln>
                <a:solidFill>
                  <a:srgbClr val="FFFFFF"/>
                </a:solidFill>
                <a:effectLst>
                  <a:outerShdw dist="38100" dir="2700000" algn="tl" rotWithShape="0">
                    <a:schemeClr val="accent2"/>
                  </a:outerShdw>
                </a:effectLst>
              </a:rPr>
              <a:t/>
            </a:r>
            <a:br>
              <a:rPr lang="en-US" sz="4800" b="1" dirty="0">
                <a:ln w="6600">
                  <a:solidFill>
                    <a:schemeClr val="accent2"/>
                  </a:solidFill>
                  <a:prstDash val="solid"/>
                </a:ln>
                <a:solidFill>
                  <a:srgbClr val="FFFFFF"/>
                </a:solidFill>
                <a:effectLst>
                  <a:outerShdw dist="38100" dir="2700000" algn="tl" rotWithShape="0">
                    <a:schemeClr val="accent2"/>
                  </a:outerShdw>
                </a:effectLst>
              </a:rPr>
            </a:br>
            <a:r>
              <a:rPr lang="en-US" sz="4800" b="1" dirty="0" smtClean="0">
                <a:ln w="6600">
                  <a:solidFill>
                    <a:schemeClr val="accent2"/>
                  </a:solidFill>
                  <a:prstDash val="solid"/>
                </a:ln>
                <a:solidFill>
                  <a:srgbClr val="FFFFFF"/>
                </a:solidFill>
                <a:effectLst>
                  <a:outerShdw dist="38100" dir="2700000" algn="tl" rotWithShape="0">
                    <a:schemeClr val="accent2"/>
                  </a:outerShdw>
                </a:effectLst>
              </a:rPr>
              <a:t/>
            </a:r>
            <a:br>
              <a:rPr lang="en-US" sz="4800" b="1" dirty="0" smtClean="0">
                <a:ln w="6600">
                  <a:solidFill>
                    <a:schemeClr val="accent2"/>
                  </a:solidFill>
                  <a:prstDash val="solid"/>
                </a:ln>
                <a:solidFill>
                  <a:srgbClr val="FFFFFF"/>
                </a:solidFill>
                <a:effectLst>
                  <a:outerShdw dist="38100" dir="2700000" algn="tl" rotWithShape="0">
                    <a:schemeClr val="accent2"/>
                  </a:outerShdw>
                </a:effectLst>
              </a:rPr>
            </a:br>
            <a:r>
              <a:rPr lang="en-US" sz="4800" b="1" dirty="0" smtClean="0">
                <a:ln w="6600">
                  <a:solidFill>
                    <a:schemeClr val="accent2"/>
                  </a:solidFill>
                  <a:prstDash val="solid"/>
                </a:ln>
                <a:solidFill>
                  <a:srgbClr val="FFFFFF"/>
                </a:solidFill>
                <a:effectLst>
                  <a:outerShdw dist="38100" dir="2700000" algn="tl" rotWithShape="0">
                    <a:schemeClr val="accent2"/>
                  </a:outerShdw>
                </a:effectLst>
              </a:rPr>
              <a:t>LOGIN</a:t>
            </a:r>
            <a:endParaRPr lang="en-US" sz="4800" b="1"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8565" y="1937867"/>
            <a:ext cx="6740278" cy="3793231"/>
          </a:xfrm>
          <a:prstGeom prst="rect">
            <a:avLst/>
          </a:prstGeom>
        </p:spPr>
      </p:pic>
      <p:cxnSp>
        <p:nvCxnSpPr>
          <p:cNvPr id="8" name="Straight Connector 7"/>
          <p:cNvCxnSpPr/>
          <p:nvPr/>
        </p:nvCxnSpPr>
        <p:spPr>
          <a:xfrm flipH="1">
            <a:off x="5058565" y="1937867"/>
            <a:ext cx="1" cy="3793231"/>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5058565" y="1773863"/>
            <a:ext cx="6181521" cy="16400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50791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D4DE8C01-5E51-462E-BD0E-8C94C287BD42}"/>
              </a:ext>
            </a:extLst>
          </p:cNvPr>
          <p:cNvSpPr>
            <a:spLocks noGrp="1"/>
          </p:cNvSpPr>
          <p:nvPr>
            <p:ph type="body" sz="quarter" idx="11"/>
          </p:nvPr>
        </p:nvSpPr>
        <p:spPr>
          <a:xfrm>
            <a:off x="4018209" y="465991"/>
            <a:ext cx="7626170" cy="3565096"/>
          </a:xfrm>
        </p:spPr>
        <p:txBody>
          <a:bodyPr>
            <a:normAutofit/>
          </a:bodyPr>
          <a:lstStyle/>
          <a:p>
            <a:r>
              <a:rPr lang="pt-PT" sz="9600" b="1" dirty="0" smtClean="0">
                <a:solidFill>
                  <a:srgbClr val="00B0E3"/>
                </a:solidFill>
                <a:latin typeface="Calibri" panose="020F0502020204030204" pitchFamily="34" charset="0"/>
              </a:rPr>
              <a:t>SHELL</a:t>
            </a:r>
            <a:endParaRPr lang="pt-PT" sz="9600" b="1" dirty="0">
              <a:solidFill>
                <a:srgbClr val="00B0E3"/>
              </a:solidFill>
              <a:latin typeface="Calibri" panose="020F0502020204030204" pitchFamily="34" charset="0"/>
            </a:endParaRPr>
          </a:p>
        </p:txBody>
      </p:sp>
      <p:pic>
        <p:nvPicPr>
          <p:cNvPr id="5" name="Picture Placeholder 4" hidden="1">
            <a:extLst>
              <a:ext uri="{FF2B5EF4-FFF2-40B4-BE49-F238E27FC236}">
                <a16:creationId xmlns:a16="http://schemas.microsoft.com/office/drawing/2014/main" xmlns=""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3539" y="2651760"/>
            <a:ext cx="3569652" cy="4206240"/>
          </a:xfrm>
          <a:prstGeom prst="rect">
            <a:avLst/>
          </a:prstGeom>
        </p:spPr>
      </p:pic>
    </p:spTree>
    <p:extLst>
      <p:ext uri="{BB962C8B-B14F-4D97-AF65-F5344CB8AC3E}">
        <p14:creationId xmlns:p14="http://schemas.microsoft.com/office/powerpoint/2010/main" val="2094679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78635" y="593071"/>
            <a:ext cx="2663676" cy="1584027"/>
          </a:xfrm>
        </p:spPr>
        <p:txBody>
          <a:bodyPr>
            <a:normAutofit/>
          </a:bodyPr>
          <a:lstStyle/>
          <a:p>
            <a:r>
              <a:rPr lang="en-US" sz="4800" dirty="0" smtClean="0"/>
              <a:t>SHELL</a:t>
            </a:r>
            <a:endParaRPr lang="en-US" sz="4800" dirty="0"/>
          </a:p>
        </p:txBody>
      </p:sp>
      <p:sp>
        <p:nvSpPr>
          <p:cNvPr id="4" name="Rectangle 3"/>
          <p:cNvSpPr/>
          <p:nvPr/>
        </p:nvSpPr>
        <p:spPr>
          <a:xfrm>
            <a:off x="4890246" y="530749"/>
            <a:ext cx="6701117" cy="6309420"/>
          </a:xfrm>
          <a:prstGeom prst="rect">
            <a:avLst/>
          </a:prstGeom>
        </p:spPr>
        <p:txBody>
          <a:bodyPr wrap="square">
            <a:spAutoFit/>
          </a:bodyPr>
          <a:lstStyle/>
          <a:p>
            <a:pPr marL="342900" indent="-342900" algn="just">
              <a:buFont typeface="Arial" panose="020B0604020202020204" pitchFamily="34" charset="0"/>
              <a:buChar char="•"/>
            </a:pPr>
            <a:r>
              <a:rPr lang="en-US" sz="2400" dirty="0" smtClean="0"/>
              <a:t>A Shell is a computer program that interface between  user and Unix like operating System</a:t>
            </a:r>
          </a:p>
          <a:p>
            <a:pPr marL="342900" indent="-342900" algn="just">
              <a:buFont typeface="Arial" panose="020B0604020202020204" pitchFamily="34" charset="0"/>
              <a:buChar char="•"/>
            </a:pPr>
            <a:r>
              <a:rPr lang="en-US" sz="2400" dirty="0" smtClean="0"/>
              <a:t>The command you type in command line  is understood and interpreted by program and gives the desired output after execution of your command.</a:t>
            </a:r>
          </a:p>
          <a:p>
            <a:pPr marL="342900" indent="-342900" algn="just">
              <a:buFont typeface="Arial" panose="020B0604020202020204" pitchFamily="34" charset="0"/>
              <a:buChar char="•"/>
            </a:pPr>
            <a:r>
              <a:rPr lang="en-US" sz="2400" dirty="0" smtClean="0"/>
              <a:t> The program that understand your command is called Shell.</a:t>
            </a:r>
          </a:p>
          <a:p>
            <a:pPr marL="342900" indent="-342900" algn="just"/>
            <a:endParaRPr lang="en-US" dirty="0" smtClean="0"/>
          </a:p>
          <a:p>
            <a:r>
              <a:rPr lang="en-US" sz="3200" b="1" dirty="0" smtClean="0">
                <a:solidFill>
                  <a:schemeClr val="accent1"/>
                </a:solidFill>
                <a:latin typeface="Times New Roman" panose="02020603050405020304" pitchFamily="18" charset="0"/>
                <a:cs typeface="Times New Roman" panose="02020603050405020304" pitchFamily="18" charset="0"/>
              </a:rPr>
              <a:t>Types of shells</a:t>
            </a:r>
          </a:p>
          <a:p>
            <a:pPr marL="914400" lvl="1" indent="-4572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Ash shell</a:t>
            </a:r>
          </a:p>
          <a:p>
            <a:pPr marL="914400" lvl="1" indent="-4572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Bash shell</a:t>
            </a:r>
          </a:p>
          <a:p>
            <a:pPr marL="914400" lvl="1" indent="-4572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Korn shell</a:t>
            </a:r>
          </a:p>
          <a:p>
            <a:pPr marL="914400" lvl="1" indent="-4572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T-shell</a:t>
            </a:r>
          </a:p>
          <a:p>
            <a:pPr marL="914400" lvl="1" indent="-4572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C-shell</a:t>
            </a:r>
          </a:p>
          <a:p>
            <a:pPr marL="914400" lvl="1" indent="-4572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Z-shell</a:t>
            </a:r>
          </a:p>
          <a:p>
            <a:pPr marL="342900" indent="-342900" algn="just"/>
            <a:endParaRPr lang="en-US" dirty="0" smtClean="0"/>
          </a:p>
        </p:txBody>
      </p:sp>
      <p:sp>
        <p:nvSpPr>
          <p:cNvPr id="47106" name="AutoShape 2" descr="Image result for LInux shell imag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7107" name="Picture 3"/>
          <p:cNvPicPr>
            <a:picLocks noChangeAspect="1" noChangeArrowheads="1"/>
          </p:cNvPicPr>
          <p:nvPr/>
        </p:nvPicPr>
        <p:blipFill>
          <a:blip r:embed="rId2"/>
          <a:srcRect/>
          <a:stretch>
            <a:fillRect/>
          </a:stretch>
        </p:blipFill>
        <p:spPr bwMode="auto">
          <a:xfrm>
            <a:off x="174812" y="3146612"/>
            <a:ext cx="4424082" cy="3453093"/>
          </a:xfrm>
          <a:prstGeom prst="rect">
            <a:avLst/>
          </a:prstGeom>
          <a:noFill/>
          <a:ln w="9525">
            <a:noFill/>
            <a:miter lim="800000"/>
            <a:headEnd/>
            <a:tailEnd/>
          </a:ln>
          <a:effectLst/>
        </p:spPr>
      </p:pic>
    </p:spTree>
    <p:extLst>
      <p:ext uri="{BB962C8B-B14F-4D97-AF65-F5344CB8AC3E}">
        <p14:creationId xmlns:p14="http://schemas.microsoft.com/office/powerpoint/2010/main" val="39830207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solidFill>
                  <a:schemeClr val="accent1"/>
                </a:solidFill>
                <a:latin typeface="Times New Roman" panose="02020603050405020304" pitchFamily="18" charset="0"/>
                <a:cs typeface="Times New Roman" panose="02020603050405020304" pitchFamily="18" charset="0"/>
              </a:rPr>
              <a:t>Common features of Shell</a:t>
            </a:r>
            <a:br>
              <a:rPr lang="en-US" dirty="0" smtClean="0">
                <a:solidFill>
                  <a:schemeClr val="accent1"/>
                </a:solidFill>
                <a:latin typeface="Times New Roman" panose="02020603050405020304" pitchFamily="18" charset="0"/>
                <a:cs typeface="Times New Roman" panose="02020603050405020304" pitchFamily="18" charset="0"/>
              </a:rPr>
            </a:br>
            <a:endParaRPr lang="en-US" dirty="0"/>
          </a:p>
        </p:txBody>
      </p:sp>
      <p:pic>
        <p:nvPicPr>
          <p:cNvPr id="89090" name="Picture 2"/>
          <p:cNvPicPr>
            <a:picLocks noChangeAspect="1" noChangeArrowheads="1"/>
          </p:cNvPicPr>
          <p:nvPr/>
        </p:nvPicPr>
        <p:blipFill>
          <a:blip r:embed="rId2"/>
          <a:srcRect/>
          <a:stretch>
            <a:fillRect/>
          </a:stretch>
        </p:blipFill>
        <p:spPr bwMode="auto">
          <a:xfrm>
            <a:off x="1008529" y="986420"/>
            <a:ext cx="8673353" cy="548335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accent1"/>
                </a:solidFill>
                <a:latin typeface="Times New Roman" panose="02020603050405020304" pitchFamily="18" charset="0"/>
                <a:cs typeface="Times New Roman" panose="02020603050405020304" pitchFamily="18" charset="0"/>
              </a:rPr>
              <a:t>Environment variables</a:t>
            </a:r>
            <a:br>
              <a:rPr lang="en-US" dirty="0" smtClean="0">
                <a:solidFill>
                  <a:schemeClr val="accent1"/>
                </a:solidFill>
                <a:latin typeface="Times New Roman" panose="02020603050405020304" pitchFamily="18" charset="0"/>
                <a:cs typeface="Times New Roman" panose="02020603050405020304" pitchFamily="18" charset="0"/>
              </a:rPr>
            </a:br>
            <a:endParaRPr lang="en-US" dirty="0"/>
          </a:p>
        </p:txBody>
      </p:sp>
      <p:sp>
        <p:nvSpPr>
          <p:cNvPr id="3" name="Rectangle 2"/>
          <p:cNvSpPr/>
          <p:nvPr/>
        </p:nvSpPr>
        <p:spPr>
          <a:xfrm>
            <a:off x="712694" y="1103583"/>
            <a:ext cx="9883588" cy="1938992"/>
          </a:xfrm>
          <a:prstGeom prst="rect">
            <a:avLst/>
          </a:prstGeom>
        </p:spPr>
        <p:txBody>
          <a:bodyPr wrap="square">
            <a:spAutoFit/>
          </a:bodyPr>
          <a:lstStyle/>
          <a:p>
            <a:pPr marL="342900" indent="-342900"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Environment Variables are dynamic values which affect the processes or programs on a computer.</a:t>
            </a:r>
          </a:p>
          <a:p>
            <a:pPr marL="342900" indent="-342900"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They exit in every operating System ,but types may vary.</a:t>
            </a:r>
          </a:p>
          <a:p>
            <a:pPr marL="342900" indent="-342900"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Environment variables can be created, edited, saved, and deleted and give information of system behavior.</a:t>
            </a:r>
            <a:endParaRPr lang="en-US" sz="2400" dirty="0">
              <a:latin typeface="Times New Roman" panose="02020603050405020304" pitchFamily="18" charset="0"/>
              <a:cs typeface="Times New Roman" panose="02020603050405020304" pitchFamily="18" charset="0"/>
            </a:endParaRPr>
          </a:p>
        </p:txBody>
      </p:sp>
      <p:sp>
        <p:nvSpPr>
          <p:cNvPr id="4" name="Rectangle 3"/>
          <p:cNvSpPr/>
          <p:nvPr/>
        </p:nvSpPr>
        <p:spPr>
          <a:xfrm>
            <a:off x="624993" y="3150205"/>
            <a:ext cx="8642687" cy="584775"/>
          </a:xfrm>
          <a:prstGeom prst="rect">
            <a:avLst/>
          </a:prstGeom>
        </p:spPr>
        <p:txBody>
          <a:bodyPr wrap="none">
            <a:spAutoFit/>
          </a:bodyPr>
          <a:lstStyle/>
          <a:p>
            <a:r>
              <a:rPr lang="en-US" sz="3200" b="1" dirty="0" smtClean="0">
                <a:solidFill>
                  <a:schemeClr val="accent1"/>
                </a:solidFill>
                <a:latin typeface="Times New Roman" panose="02020603050405020304" pitchFamily="18" charset="0"/>
                <a:cs typeface="Times New Roman" panose="02020603050405020304" pitchFamily="18" charset="0"/>
              </a:rPr>
              <a:t>Some important environment variables in Linux</a:t>
            </a:r>
            <a:endParaRPr lang="en-US" sz="3200" b="1" dirty="0">
              <a:solidFill>
                <a:schemeClr val="accent1"/>
              </a:solidFill>
              <a:latin typeface="Times New Roman" panose="02020603050405020304" pitchFamily="18" charset="0"/>
              <a:cs typeface="Times New Roman" panose="02020603050405020304" pitchFamily="18" charset="0"/>
            </a:endParaRPr>
          </a:p>
        </p:txBody>
      </p:sp>
      <p:sp>
        <p:nvSpPr>
          <p:cNvPr id="5" name="Rectangle 4"/>
          <p:cNvSpPr/>
          <p:nvPr/>
        </p:nvSpPr>
        <p:spPr>
          <a:xfrm>
            <a:off x="896471" y="3758044"/>
            <a:ext cx="6096000" cy="2585323"/>
          </a:xfrm>
          <a:prstGeom prst="rect">
            <a:avLst/>
          </a:prstGeom>
        </p:spPr>
        <p:txBody>
          <a:bodyPr>
            <a:spAutoFit/>
          </a:bodyPr>
          <a:lstStyle/>
          <a:p>
            <a:pPr marL="342900" indent="-342900">
              <a:buFont typeface="Arial" panose="020B0604020202020204" pitchFamily="34" charset="0"/>
              <a:buChar char="•"/>
            </a:pPr>
            <a:r>
              <a:rPr lang="en-US" sz="2400" b="1" dirty="0" smtClean="0"/>
              <a:t>PATH</a:t>
            </a:r>
          </a:p>
          <a:p>
            <a:pPr marL="342900" indent="-342900">
              <a:buFont typeface="Arial" panose="020B0604020202020204" pitchFamily="34" charset="0"/>
              <a:buChar char="•"/>
            </a:pPr>
            <a:r>
              <a:rPr lang="en-US" sz="2400" b="1" dirty="0" smtClean="0"/>
              <a:t>PWD</a:t>
            </a:r>
          </a:p>
          <a:p>
            <a:pPr marL="342900" indent="-342900">
              <a:buFont typeface="Arial" panose="020B0604020202020204" pitchFamily="34" charset="0"/>
              <a:buChar char="•"/>
            </a:pPr>
            <a:r>
              <a:rPr lang="en-US" sz="2400" b="1" dirty="0" smtClean="0"/>
              <a:t>LANG</a:t>
            </a:r>
          </a:p>
          <a:p>
            <a:pPr marL="342900" indent="-342900">
              <a:buFont typeface="Arial" panose="020B0604020202020204" pitchFamily="34" charset="0"/>
              <a:buChar char="•"/>
            </a:pPr>
            <a:r>
              <a:rPr lang="en-US" sz="2400" b="1" dirty="0" smtClean="0"/>
              <a:t>USER</a:t>
            </a:r>
          </a:p>
          <a:p>
            <a:pPr marL="342900" indent="-342900">
              <a:buFont typeface="Arial" panose="020B0604020202020204" pitchFamily="34" charset="0"/>
              <a:buChar char="•"/>
            </a:pPr>
            <a:r>
              <a:rPr lang="en-US" sz="2400" b="1" dirty="0" smtClean="0"/>
              <a:t>HOME</a:t>
            </a:r>
          </a:p>
          <a:p>
            <a:pPr marL="342900" indent="-342900">
              <a:buFont typeface="Arial" panose="020B0604020202020204" pitchFamily="34" charset="0"/>
              <a:buChar char="•"/>
            </a:pPr>
            <a:r>
              <a:rPr lang="en-US" sz="2400" b="1" dirty="0" smtClean="0"/>
              <a:t>SHELL</a:t>
            </a:r>
          </a:p>
          <a:p>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404812"/>
            <a:ext cx="11016604" cy="886106"/>
          </a:xfrm>
        </p:spPr>
        <p:txBody>
          <a:bodyPr>
            <a:normAutofit fontScale="90000"/>
          </a:bodyPr>
          <a:lstStyle/>
          <a:p>
            <a:r>
              <a:rPr lang="en-US" dirty="0" smtClean="0">
                <a:solidFill>
                  <a:schemeClr val="accent1"/>
                </a:solidFill>
                <a:latin typeface="Times New Roman" panose="02020603050405020304" pitchFamily="18" charset="0"/>
                <a:cs typeface="Times New Roman" panose="02020603050405020304" pitchFamily="18" charset="0"/>
              </a:rPr>
              <a:t>Environment Variables</a:t>
            </a:r>
            <a:br>
              <a:rPr lang="en-US" dirty="0" smtClean="0">
                <a:solidFill>
                  <a:schemeClr val="accent1"/>
                </a:solidFill>
                <a:latin typeface="Times New Roman" panose="02020603050405020304" pitchFamily="18" charset="0"/>
                <a:cs typeface="Times New Roman" panose="02020603050405020304" pitchFamily="18" charset="0"/>
              </a:rPr>
            </a:br>
            <a:endParaRPr lang="en-US" dirty="0"/>
          </a:p>
        </p:txBody>
      </p:sp>
      <p:sp>
        <p:nvSpPr>
          <p:cNvPr id="4" name="TextBox 3"/>
          <p:cNvSpPr txBox="1"/>
          <p:nvPr/>
        </p:nvSpPr>
        <p:spPr>
          <a:xfrm>
            <a:off x="538828" y="1165159"/>
            <a:ext cx="9787945" cy="1323439"/>
          </a:xfrm>
          <a:prstGeom prst="rect">
            <a:avLst/>
          </a:prstGeom>
          <a:noFill/>
        </p:spPr>
        <p:txBody>
          <a:bodyPr wrap="square" rtlCol="0">
            <a:spAutoFit/>
          </a:bodyPr>
          <a:lstStyle/>
          <a:p>
            <a:pPr algn="just"/>
            <a:r>
              <a:rPr lang="en-US" sz="2000" b="1" dirty="0" smtClean="0">
                <a:solidFill>
                  <a:schemeClr val="accent2">
                    <a:lumMod val="75000"/>
                  </a:schemeClr>
                </a:solidFill>
              </a:rPr>
              <a:t>PATH    :   </a:t>
            </a:r>
            <a:r>
              <a:rPr lang="en-US" sz="2000" dirty="0" smtClean="0">
                <a:latin typeface="Times New Roman" panose="02020603050405020304" pitchFamily="18" charset="0"/>
                <a:cs typeface="Times New Roman" panose="02020603050405020304" pitchFamily="18" charset="0"/>
              </a:rPr>
              <a:t>This variable contains a colon(:)- separated list of directories in which your system looks for executable files. When you enter a command on terminal, the shell looks for the command in different directories mentioned in the $PATH variable, if the command is found, it executes. Otherwise, it return with an error.</a:t>
            </a:r>
            <a:endParaRPr lang="en-US" sz="20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229" y="2486513"/>
            <a:ext cx="7763527" cy="1181265"/>
          </a:xfrm>
          <a:prstGeom prst="rect">
            <a:avLst/>
          </a:prstGeom>
        </p:spPr>
      </p:pic>
      <p:sp>
        <p:nvSpPr>
          <p:cNvPr id="6" name="TextBox 5"/>
          <p:cNvSpPr txBox="1"/>
          <p:nvPr/>
        </p:nvSpPr>
        <p:spPr>
          <a:xfrm>
            <a:off x="525382" y="3665135"/>
            <a:ext cx="8126569" cy="400110"/>
          </a:xfrm>
          <a:prstGeom prst="rect">
            <a:avLst/>
          </a:prstGeom>
          <a:noFill/>
        </p:spPr>
        <p:txBody>
          <a:bodyPr wrap="square" rtlCol="0">
            <a:spAutoFit/>
          </a:bodyPr>
          <a:lstStyle/>
          <a:p>
            <a:r>
              <a:rPr lang="en-US" sz="2000" b="1" dirty="0" smtClean="0">
                <a:solidFill>
                  <a:schemeClr val="accent2">
                    <a:lumMod val="75000"/>
                  </a:schemeClr>
                </a:solidFill>
                <a:latin typeface="Times New Roman" pitchFamily="18" charset="0"/>
                <a:cs typeface="Times New Roman" pitchFamily="18" charset="0"/>
              </a:rPr>
              <a:t>HOME  : </a:t>
            </a:r>
            <a:r>
              <a:rPr lang="en-US" sz="2000" dirty="0" smtClean="0">
                <a:latin typeface="Times New Roman" pitchFamily="18" charset="0"/>
                <a:cs typeface="Times New Roman" pitchFamily="18" charset="0"/>
              </a:rPr>
              <a:t>Default path for user home directory</a:t>
            </a:r>
            <a:endParaRPr lang="en-US" sz="2000" b="1" dirty="0">
              <a:latin typeface="Times New Roman" pitchFamily="18" charset="0"/>
              <a:cs typeface="Times New Roman" pitchFamily="18"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2246" y="4251982"/>
            <a:ext cx="6770395" cy="362001"/>
          </a:xfrm>
          <a:prstGeom prst="rect">
            <a:avLst/>
          </a:prstGeom>
        </p:spPr>
      </p:pic>
      <p:sp>
        <p:nvSpPr>
          <p:cNvPr id="8" name="TextBox 7"/>
          <p:cNvSpPr txBox="1"/>
          <p:nvPr/>
        </p:nvSpPr>
        <p:spPr>
          <a:xfrm>
            <a:off x="703062" y="4697027"/>
            <a:ext cx="4416594" cy="400110"/>
          </a:xfrm>
          <a:prstGeom prst="rect">
            <a:avLst/>
          </a:prstGeom>
          <a:noFill/>
        </p:spPr>
        <p:txBody>
          <a:bodyPr wrap="none" rtlCol="0">
            <a:spAutoFit/>
          </a:bodyPr>
          <a:lstStyle/>
          <a:p>
            <a:r>
              <a:rPr lang="en-US" sz="2000" b="1" dirty="0" smtClean="0">
                <a:solidFill>
                  <a:schemeClr val="accent2">
                    <a:lumMod val="75000"/>
                  </a:schemeClr>
                </a:solidFill>
                <a:latin typeface="Times New Roman" pitchFamily="18" charset="0"/>
                <a:cs typeface="Times New Roman" pitchFamily="18" charset="0"/>
              </a:rPr>
              <a:t>PWD   : </a:t>
            </a:r>
            <a:r>
              <a:rPr lang="en-US" sz="2000" dirty="0" smtClean="0">
                <a:latin typeface="Times New Roman" pitchFamily="18" charset="0"/>
                <a:cs typeface="Times New Roman" pitchFamily="18" charset="0"/>
              </a:rPr>
              <a:t>Prints current working directory</a:t>
            </a:r>
            <a:endParaRPr lang="en-US" sz="2000" b="1" dirty="0">
              <a:solidFill>
                <a:schemeClr val="accent2">
                  <a:lumMod val="75000"/>
                </a:schemeClr>
              </a:solidFill>
              <a:latin typeface="Times New Roman" pitchFamily="18" charset="0"/>
              <a:cs typeface="Times New Roman" pitchFamily="18" charset="0"/>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5280" y="5294959"/>
            <a:ext cx="5541725" cy="704948"/>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D4DE8C01-5E51-462E-BD0E-8C94C287BD42}"/>
              </a:ext>
            </a:extLst>
          </p:cNvPr>
          <p:cNvSpPr>
            <a:spLocks noGrp="1"/>
          </p:cNvSpPr>
          <p:nvPr>
            <p:ph type="body" sz="quarter" idx="11"/>
          </p:nvPr>
        </p:nvSpPr>
        <p:spPr>
          <a:xfrm>
            <a:off x="4018209" y="465991"/>
            <a:ext cx="7626170" cy="3565096"/>
          </a:xfrm>
        </p:spPr>
        <p:txBody>
          <a:bodyPr>
            <a:normAutofit fontScale="92500" lnSpcReduction="20000"/>
          </a:bodyPr>
          <a:lstStyle/>
          <a:p>
            <a:pPr>
              <a:lnSpc>
                <a:spcPct val="100000"/>
              </a:lnSpc>
            </a:pPr>
            <a:r>
              <a:rPr lang="pt-PT" sz="9600" b="1" dirty="0">
                <a:solidFill>
                  <a:srgbClr val="00B0E3"/>
                </a:solidFill>
                <a:latin typeface="Calibri" panose="020F0502020204030204" pitchFamily="34" charset="0"/>
              </a:rPr>
              <a:t>Process Management</a:t>
            </a:r>
            <a:br>
              <a:rPr lang="pt-PT" sz="9600" b="1" dirty="0">
                <a:solidFill>
                  <a:srgbClr val="00B0E3"/>
                </a:solidFill>
                <a:latin typeface="Calibri" panose="020F0502020204030204" pitchFamily="34" charset="0"/>
              </a:rPr>
            </a:br>
            <a:endParaRPr lang="pt-PT" sz="9600" b="1" dirty="0">
              <a:solidFill>
                <a:srgbClr val="00B0E3"/>
              </a:solidFill>
              <a:latin typeface="Calibri" panose="020F0502020204030204" pitchFamily="34" charset="0"/>
            </a:endParaRPr>
          </a:p>
        </p:txBody>
      </p:sp>
      <p:pic>
        <p:nvPicPr>
          <p:cNvPr id="5" name="Picture Placeholder 4" hidden="1">
            <a:extLst>
              <a:ext uri="{FF2B5EF4-FFF2-40B4-BE49-F238E27FC236}">
                <a16:creationId xmlns:a16="http://schemas.microsoft.com/office/drawing/2014/main" xmlns=""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3539" y="2651760"/>
            <a:ext cx="3569652" cy="4206240"/>
          </a:xfrm>
          <a:prstGeom prst="rect">
            <a:avLst/>
          </a:prstGeom>
        </p:spPr>
      </p:pic>
    </p:spTree>
    <p:extLst>
      <p:ext uri="{BB962C8B-B14F-4D97-AF65-F5344CB8AC3E}">
        <p14:creationId xmlns:p14="http://schemas.microsoft.com/office/powerpoint/2010/main" val="2658648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353" y="337577"/>
            <a:ext cx="11016604" cy="863600"/>
          </a:xfrm>
        </p:spPr>
        <p:txBody>
          <a:bodyPr>
            <a:normAutofit fontScale="90000"/>
          </a:bodyPr>
          <a:lstStyle/>
          <a:p>
            <a:r>
              <a:rPr lang="en-US" dirty="0" smtClean="0">
                <a:solidFill>
                  <a:schemeClr val="accent1"/>
                </a:solidFill>
                <a:latin typeface="Times New Roman" panose="02020603050405020304" pitchFamily="18" charset="0"/>
                <a:cs typeface="Times New Roman" panose="02020603050405020304" pitchFamily="18" charset="0"/>
              </a:rPr>
              <a:t>Process Management</a:t>
            </a:r>
            <a:br>
              <a:rPr lang="en-US" dirty="0" smtClean="0">
                <a:solidFill>
                  <a:schemeClr val="accent1"/>
                </a:solidFill>
                <a:latin typeface="Times New Roman" panose="02020603050405020304" pitchFamily="18" charset="0"/>
                <a:cs typeface="Times New Roman" panose="02020603050405020304" pitchFamily="18" charset="0"/>
              </a:rPr>
            </a:br>
            <a:endParaRPr lang="en-US" dirty="0"/>
          </a:p>
        </p:txBody>
      </p:sp>
      <p:sp>
        <p:nvSpPr>
          <p:cNvPr id="3" name="Rectangle 2"/>
          <p:cNvSpPr/>
          <p:nvPr/>
        </p:nvSpPr>
        <p:spPr>
          <a:xfrm>
            <a:off x="363071" y="1143000"/>
            <a:ext cx="10313893" cy="4893647"/>
          </a:xfrm>
          <a:prstGeom prst="rect">
            <a:avLst/>
          </a:prstGeom>
        </p:spPr>
        <p:txBody>
          <a:bodyPr wrap="square">
            <a:spAutoFit/>
          </a:bodyPr>
          <a:lstStyle/>
          <a:p>
            <a:pPr algn="just"/>
            <a:r>
              <a:rPr lang="en-US" sz="2800" b="1" dirty="0" smtClean="0">
                <a:solidFill>
                  <a:schemeClr val="accent1"/>
                </a:solidFill>
              </a:rPr>
              <a:t>Process : </a:t>
            </a:r>
            <a:r>
              <a:rPr lang="en-US" sz="2400" dirty="0" smtClean="0">
                <a:latin typeface="Times New Roman" panose="02020603050405020304" pitchFamily="18" charset="0"/>
                <a:cs typeface="Times New Roman" panose="02020603050405020304" pitchFamily="18" charset="0"/>
              </a:rPr>
              <a:t>An instance of program is called process. Any Command we execute on Linux terminal creates a  new process.</a:t>
            </a:r>
          </a:p>
          <a:p>
            <a:pPr marL="342900" indent="-342900"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An Operation System can trace the process using the process id (</a:t>
            </a:r>
            <a:r>
              <a:rPr lang="en-US" sz="2400" dirty="0" err="1" smtClean="0">
                <a:latin typeface="Times New Roman" panose="02020603050405020304" pitchFamily="18" charset="0"/>
                <a:cs typeface="Times New Roman" panose="02020603050405020304" pitchFamily="18" charset="0"/>
              </a:rPr>
              <a:t>pid</a:t>
            </a:r>
            <a:r>
              <a:rPr lang="en-US" sz="2400"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sz="2400" dirty="0" err="1" smtClean="0">
                <a:latin typeface="Times New Roman" panose="02020603050405020304" pitchFamily="18" charset="0"/>
                <a:cs typeface="Times New Roman" panose="02020603050405020304" pitchFamily="18" charset="0"/>
              </a:rPr>
              <a:t>Pid</a:t>
            </a:r>
            <a:r>
              <a:rPr lang="en-US" sz="2400" dirty="0" smtClean="0">
                <a:latin typeface="Times New Roman" panose="02020603050405020304" pitchFamily="18" charset="0"/>
                <a:cs typeface="Times New Roman" panose="02020603050405020304" pitchFamily="18" charset="0"/>
              </a:rPr>
              <a:t> is unique for each process in the Operating System.</a:t>
            </a:r>
          </a:p>
          <a:p>
            <a:endParaRPr lang="en-US" sz="2000" dirty="0" smtClean="0">
              <a:latin typeface="Times New Roman" panose="02020603050405020304" pitchFamily="18" charset="0"/>
              <a:cs typeface="Times New Roman" panose="02020603050405020304" pitchFamily="18" charset="0"/>
            </a:endParaRPr>
          </a:p>
          <a:p>
            <a:r>
              <a:rPr lang="en-US" sz="2400" b="1" dirty="0" smtClean="0">
                <a:solidFill>
                  <a:schemeClr val="accent1"/>
                </a:solidFill>
                <a:latin typeface="Times New Roman" panose="02020603050405020304" pitchFamily="18" charset="0"/>
                <a:cs typeface="Times New Roman" panose="02020603050405020304" pitchFamily="18" charset="0"/>
              </a:rPr>
              <a:t>Types of Process :</a:t>
            </a:r>
          </a:p>
          <a:p>
            <a:pPr algn="just"/>
            <a:r>
              <a:rPr lang="en-US" sz="2400" b="1" dirty="0" smtClean="0">
                <a:solidFill>
                  <a:schemeClr val="accent1"/>
                </a:solidFill>
                <a:latin typeface="Times New Roman" panose="02020603050405020304" pitchFamily="18" charset="0"/>
                <a:cs typeface="Times New Roman" panose="02020603050405020304" pitchFamily="18" charset="0"/>
              </a:rPr>
              <a:t>Child Process :</a:t>
            </a:r>
            <a:r>
              <a:rPr lang="en-US" sz="2400" dirty="0" smtClean="0">
                <a:latin typeface="Times New Roman" panose="02020603050405020304" pitchFamily="18" charset="0"/>
                <a:cs typeface="Times New Roman" panose="02020603050405020304" pitchFamily="18" charset="0"/>
              </a:rPr>
              <a:t> Process that is created by another Process </a:t>
            </a:r>
            <a:r>
              <a:rPr lang="en-US" sz="2400" dirty="0" err="1" smtClean="0">
                <a:latin typeface="Times New Roman" panose="02020603050405020304" pitchFamily="18" charset="0"/>
                <a:cs typeface="Times New Roman" panose="02020603050405020304" pitchFamily="18" charset="0"/>
              </a:rPr>
              <a:t>ie</a:t>
            </a:r>
            <a:r>
              <a:rPr lang="en-US" sz="2400" dirty="0" smtClean="0">
                <a:latin typeface="Times New Roman" panose="02020603050405020304" pitchFamily="18" charset="0"/>
                <a:cs typeface="Times New Roman" panose="02020603050405020304" pitchFamily="18" charset="0"/>
              </a:rPr>
              <a:t> Parent process during runtime is called child process. Each child process is created to do specific operation . A process can have many child Process but child can have only one parent process.</a:t>
            </a:r>
            <a:endParaRPr lang="en-US" sz="2000" dirty="0" smtClean="0">
              <a:latin typeface="Times New Roman" panose="02020603050405020304" pitchFamily="18" charset="0"/>
              <a:cs typeface="Times New Roman" panose="02020603050405020304" pitchFamily="18" charset="0"/>
            </a:endParaRPr>
          </a:p>
          <a:p>
            <a:pPr algn="just"/>
            <a:r>
              <a:rPr lang="en-US" sz="2400" b="1" dirty="0" smtClean="0">
                <a:solidFill>
                  <a:schemeClr val="accent1"/>
                </a:solidFill>
                <a:latin typeface="Times New Roman" panose="02020603050405020304" pitchFamily="18" charset="0"/>
                <a:cs typeface="Times New Roman" panose="02020603050405020304" pitchFamily="18" charset="0"/>
              </a:rPr>
              <a:t>Daemon Process : </a:t>
            </a:r>
            <a:r>
              <a:rPr lang="en-US" sz="2400" dirty="0" smtClean="0">
                <a:latin typeface="Times New Roman" panose="02020603050405020304" pitchFamily="18" charset="0"/>
                <a:cs typeface="Times New Roman" panose="02020603050405020304" pitchFamily="18" charset="0"/>
              </a:rPr>
              <a:t>A </a:t>
            </a:r>
            <a:r>
              <a:rPr lang="en-US" sz="2400" i="1" dirty="0" smtClean="0">
                <a:latin typeface="Times New Roman" panose="02020603050405020304" pitchFamily="18" charset="0"/>
                <a:cs typeface="Times New Roman" panose="02020603050405020304" pitchFamily="18" charset="0"/>
              </a:rPr>
              <a:t>Daemon</a:t>
            </a:r>
            <a:r>
              <a:rPr lang="en-US" sz="2400" dirty="0" smtClean="0">
                <a:latin typeface="Times New Roman" panose="02020603050405020304" pitchFamily="18" charset="0"/>
                <a:cs typeface="Times New Roman" panose="02020603050405020304" pitchFamily="18" charset="0"/>
              </a:rPr>
              <a:t> is a type of program on Unix-like operating systems that runs unobtrusively in the background, rather than under the direct control of a user, waiting to be activated by the occurrence of a specific event or condition</a:t>
            </a:r>
            <a:endParaRPr lang="en-US" sz="2000" dirty="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565" y="458601"/>
            <a:ext cx="11016604" cy="863600"/>
          </a:xfrm>
        </p:spPr>
        <p:txBody>
          <a:bodyPr>
            <a:normAutofit fontScale="90000"/>
          </a:bodyPr>
          <a:lstStyle/>
          <a:p>
            <a:r>
              <a:rPr lang="en-US" dirty="0" smtClean="0">
                <a:solidFill>
                  <a:schemeClr val="accent1"/>
                </a:solidFill>
                <a:latin typeface="Times New Roman" panose="02020603050405020304" pitchFamily="18" charset="0"/>
                <a:cs typeface="Times New Roman" panose="02020603050405020304" pitchFamily="18" charset="0"/>
              </a:rPr>
              <a:t>Process Management</a:t>
            </a:r>
            <a:br>
              <a:rPr lang="en-US" dirty="0" smtClean="0">
                <a:solidFill>
                  <a:schemeClr val="accent1"/>
                </a:solidFill>
                <a:latin typeface="Times New Roman" panose="02020603050405020304" pitchFamily="18" charset="0"/>
                <a:cs typeface="Times New Roman" panose="02020603050405020304" pitchFamily="18" charset="0"/>
              </a:rPr>
            </a:br>
            <a:endParaRPr lang="en-US" dirty="0"/>
          </a:p>
        </p:txBody>
      </p:sp>
      <p:sp>
        <p:nvSpPr>
          <p:cNvPr id="3" name="Rectangle 2"/>
          <p:cNvSpPr/>
          <p:nvPr/>
        </p:nvSpPr>
        <p:spPr>
          <a:xfrm>
            <a:off x="537881" y="1209905"/>
            <a:ext cx="10112189" cy="4678204"/>
          </a:xfrm>
          <a:prstGeom prst="rect">
            <a:avLst/>
          </a:prstGeom>
        </p:spPr>
        <p:txBody>
          <a:bodyPr wrap="square">
            <a:spAutoFit/>
          </a:bodyPr>
          <a:lstStyle/>
          <a:p>
            <a:pPr algn="just"/>
            <a:r>
              <a:rPr lang="en-US" sz="2000" b="1" dirty="0" smtClean="0">
                <a:solidFill>
                  <a:schemeClr val="accent1"/>
                </a:solidFill>
                <a:latin typeface="Times New Roman" panose="02020603050405020304" pitchFamily="18" charset="0"/>
                <a:cs typeface="Times New Roman" panose="02020603050405020304" pitchFamily="18" charset="0"/>
              </a:rPr>
              <a:t>Zombie Process : </a:t>
            </a:r>
            <a:r>
              <a:rPr lang="en-US" sz="2000" dirty="0" smtClean="0">
                <a:latin typeface="Times New Roman" panose="02020603050405020304" pitchFamily="18" charset="0"/>
                <a:cs typeface="Times New Roman" panose="02020603050405020304" pitchFamily="18" charset="0"/>
              </a:rPr>
              <a:t>A Zombie Process is a process that should be closed but still present in the process table due to parent process is busy in doing some other job . The process which is waiting in  the process table to get confirmation by the Parent process is called a Zombie Process.</a:t>
            </a:r>
          </a:p>
          <a:p>
            <a:pPr algn="just"/>
            <a:endParaRPr lang="en-US" sz="2000" dirty="0" smtClean="0">
              <a:latin typeface="Times New Roman" panose="02020603050405020304" pitchFamily="18" charset="0"/>
              <a:cs typeface="Times New Roman" panose="02020603050405020304" pitchFamily="18" charset="0"/>
            </a:endParaRPr>
          </a:p>
          <a:p>
            <a:pPr algn="just"/>
            <a:r>
              <a:rPr lang="en-US" sz="2000" b="1" dirty="0" smtClean="0">
                <a:solidFill>
                  <a:schemeClr val="accent1"/>
                </a:solidFill>
                <a:latin typeface="Times New Roman" panose="02020603050405020304" pitchFamily="18" charset="0"/>
                <a:cs typeface="Times New Roman" panose="02020603050405020304" pitchFamily="18" charset="0"/>
              </a:rPr>
              <a:t>Orphan Process : </a:t>
            </a:r>
            <a:r>
              <a:rPr lang="en-US" sz="2000" dirty="0" smtClean="0">
                <a:latin typeface="Times New Roman" panose="02020603050405020304" pitchFamily="18" charset="0"/>
                <a:cs typeface="Times New Roman" panose="02020603050405020304" pitchFamily="18" charset="0"/>
              </a:rPr>
              <a:t>Orphan Process is a process whose  parent process has finished or terminated but it still running itself. In Unix this process is adopted  immediately by the INIT system process. Though it as parent but its original parent is terminated it is called Orphan Process.</a:t>
            </a:r>
          </a:p>
          <a:p>
            <a:pPr algn="just"/>
            <a:endParaRPr lang="en-US" sz="2000" dirty="0" smtClean="0">
              <a:latin typeface="Times New Roman" panose="02020603050405020304" pitchFamily="18" charset="0"/>
              <a:cs typeface="Times New Roman" panose="02020603050405020304" pitchFamily="18" charset="0"/>
            </a:endParaRPr>
          </a:p>
          <a:p>
            <a:pPr algn="just"/>
            <a:r>
              <a:rPr lang="en-US" sz="2000" b="1" dirty="0" smtClean="0">
                <a:solidFill>
                  <a:schemeClr val="accent1"/>
                </a:solidFill>
                <a:latin typeface="Times New Roman" panose="02020603050405020304" pitchFamily="18" charset="0"/>
                <a:cs typeface="Times New Roman" panose="02020603050405020304" pitchFamily="18" charset="0"/>
              </a:rPr>
              <a:t>Interactive Process : </a:t>
            </a:r>
            <a:r>
              <a:rPr lang="en-US" sz="2000" dirty="0" smtClean="0">
                <a:latin typeface="Times New Roman" panose="02020603050405020304" pitchFamily="18" charset="0"/>
                <a:cs typeface="Times New Roman" panose="02020603050405020304" pitchFamily="18" charset="0"/>
              </a:rPr>
              <a:t>The process that interact instantly with user and therefore spending a lot of time for key passes and mouse operations.</a:t>
            </a:r>
          </a:p>
          <a:p>
            <a:pPr algn="just"/>
            <a:endParaRPr lang="en-US" sz="2000" dirty="0" smtClean="0">
              <a:latin typeface="Times New Roman" panose="02020603050405020304" pitchFamily="18" charset="0"/>
              <a:cs typeface="Times New Roman" panose="02020603050405020304" pitchFamily="18" charset="0"/>
            </a:endParaRPr>
          </a:p>
          <a:p>
            <a:pPr algn="just"/>
            <a:r>
              <a:rPr lang="en-US" sz="2000" b="1" dirty="0" smtClean="0">
                <a:solidFill>
                  <a:schemeClr val="accent1"/>
                </a:solidFill>
                <a:latin typeface="Times New Roman" panose="02020603050405020304" pitchFamily="18" charset="0"/>
                <a:cs typeface="Times New Roman" panose="02020603050405020304" pitchFamily="18" charset="0"/>
              </a:rPr>
              <a:t>Batch process : </a:t>
            </a:r>
            <a:r>
              <a:rPr lang="en-US" sz="2000" dirty="0" smtClean="0">
                <a:latin typeface="Times New Roman" panose="02020603050405020304" pitchFamily="18" charset="0"/>
                <a:cs typeface="Times New Roman" panose="02020603050405020304" pitchFamily="18" charset="0"/>
              </a:rPr>
              <a:t>The process that frequently  executed with minimum human interaction. Batch process jobs can run without any end-user interaction or can be scheduled to start up on their own as resources permit</a:t>
            </a:r>
          </a:p>
          <a:p>
            <a:r>
              <a:rPr lang="en-US" dirty="0" smtClean="0">
                <a:latin typeface="Times New Roman" panose="02020603050405020304" pitchFamily="18" charset="0"/>
                <a:cs typeface="Times New Roman" panose="02020603050405020304" pitchFamily="18" charset="0"/>
              </a:rPr>
              <a:t>  </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882" y="902353"/>
            <a:ext cx="2663676" cy="1584027"/>
          </a:xfrm>
        </p:spPr>
        <p:txBody>
          <a:bodyPr/>
          <a:lstStyle/>
          <a:p>
            <a:r>
              <a:rPr lang="en-US" dirty="0" smtClean="0"/>
              <a:t>ADVANTAGES</a:t>
            </a:r>
            <a:endParaRPr lang="en-US" dirty="0"/>
          </a:p>
        </p:txBody>
      </p:sp>
      <p:sp>
        <p:nvSpPr>
          <p:cNvPr id="3" name="TextBox 2"/>
          <p:cNvSpPr txBox="1"/>
          <p:nvPr/>
        </p:nvSpPr>
        <p:spPr>
          <a:xfrm>
            <a:off x="5271248" y="995082"/>
            <a:ext cx="5809128" cy="5632311"/>
          </a:xfrm>
          <a:prstGeom prst="rect">
            <a:avLst/>
          </a:prstGeom>
          <a:noFill/>
        </p:spPr>
        <p:txBody>
          <a:bodyPr wrap="square" rtlCol="0">
            <a:spAutoFit/>
          </a:bodyPr>
          <a:lstStyle/>
          <a:p>
            <a:pPr>
              <a:buFont typeface="Wingdings" pitchFamily="2" charset="2"/>
              <a:buChar char="Ø"/>
            </a:pPr>
            <a:r>
              <a:rPr lang="en-US" sz="4000" dirty="0" smtClean="0"/>
              <a:t>Cost</a:t>
            </a:r>
          </a:p>
          <a:p>
            <a:pPr>
              <a:buFont typeface="Wingdings" pitchFamily="2" charset="2"/>
              <a:buChar char="Ø"/>
            </a:pPr>
            <a:r>
              <a:rPr lang="en-US" sz="4000" dirty="0" smtClean="0"/>
              <a:t>Stability </a:t>
            </a:r>
          </a:p>
          <a:p>
            <a:pPr>
              <a:buFont typeface="Wingdings" pitchFamily="2" charset="2"/>
              <a:buChar char="Ø"/>
            </a:pPr>
            <a:r>
              <a:rPr lang="en-US" sz="4000" dirty="0" smtClean="0"/>
              <a:t>Compatibility </a:t>
            </a:r>
          </a:p>
          <a:p>
            <a:pPr>
              <a:buFont typeface="Wingdings" pitchFamily="2" charset="2"/>
              <a:buChar char="Ø"/>
            </a:pPr>
            <a:r>
              <a:rPr lang="en-US" sz="4000" dirty="0" smtClean="0"/>
              <a:t>Free to do what you like </a:t>
            </a:r>
          </a:p>
          <a:p>
            <a:pPr>
              <a:buFont typeface="Wingdings" pitchFamily="2" charset="2"/>
              <a:buChar char="Ø"/>
            </a:pPr>
            <a:r>
              <a:rPr lang="en-US" sz="4000" dirty="0" smtClean="0"/>
              <a:t>Virus free</a:t>
            </a:r>
          </a:p>
          <a:p>
            <a:pPr>
              <a:buFont typeface="Wingdings" pitchFamily="2" charset="2"/>
              <a:buChar char="Ø"/>
            </a:pPr>
            <a:r>
              <a:rPr lang="en-US" sz="4000" dirty="0" smtClean="0"/>
              <a:t>Network support </a:t>
            </a:r>
          </a:p>
          <a:p>
            <a:pPr>
              <a:buFont typeface="Wingdings" pitchFamily="2" charset="2"/>
              <a:buChar char="Ø"/>
            </a:pPr>
            <a:r>
              <a:rPr lang="en-US" sz="4000" dirty="0" smtClean="0"/>
              <a:t>Security</a:t>
            </a:r>
          </a:p>
          <a:p>
            <a:pPr>
              <a:buFont typeface="Wingdings" pitchFamily="2" charset="2"/>
              <a:buChar char="Ø"/>
            </a:pPr>
            <a:r>
              <a:rPr lang="en-US" sz="4000" dirty="0" smtClean="0"/>
              <a:t>Has short debugging time</a:t>
            </a:r>
            <a:endParaRPr lang="en-US" sz="4000"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94" y="283789"/>
            <a:ext cx="11016604" cy="863600"/>
          </a:xfrm>
        </p:spPr>
        <p:txBody>
          <a:bodyPr>
            <a:normAutofit fontScale="90000"/>
          </a:bodyPr>
          <a:lstStyle/>
          <a:p>
            <a:r>
              <a:rPr lang="en-US" sz="4400" dirty="0" smtClean="0">
                <a:solidFill>
                  <a:schemeClr val="accent1"/>
                </a:solidFill>
                <a:latin typeface="Times New Roman" panose="02020603050405020304" pitchFamily="18" charset="0"/>
                <a:cs typeface="Times New Roman" panose="02020603050405020304" pitchFamily="18" charset="0"/>
              </a:rPr>
              <a:t>Types of Scheduling :</a:t>
            </a:r>
            <a:r>
              <a:rPr lang="en-US" dirty="0" smtClean="0">
                <a:solidFill>
                  <a:schemeClr val="accent1"/>
                </a:solidFill>
                <a:latin typeface="Times New Roman" panose="02020603050405020304" pitchFamily="18" charset="0"/>
                <a:cs typeface="Times New Roman" panose="02020603050405020304" pitchFamily="18" charset="0"/>
              </a:rPr>
              <a:t/>
            </a:r>
            <a:br>
              <a:rPr lang="en-US" dirty="0" smtClean="0">
                <a:solidFill>
                  <a:schemeClr val="accent1"/>
                </a:solidFill>
                <a:latin typeface="Times New Roman" panose="02020603050405020304" pitchFamily="18" charset="0"/>
                <a:cs typeface="Times New Roman" panose="02020603050405020304" pitchFamily="18" charset="0"/>
              </a:rPr>
            </a:br>
            <a:endParaRPr lang="en-US" dirty="0"/>
          </a:p>
        </p:txBody>
      </p:sp>
      <p:sp>
        <p:nvSpPr>
          <p:cNvPr id="3" name="Rectangle 2"/>
          <p:cNvSpPr/>
          <p:nvPr/>
        </p:nvSpPr>
        <p:spPr>
          <a:xfrm>
            <a:off x="268940" y="961107"/>
            <a:ext cx="10300447" cy="5632311"/>
          </a:xfrm>
          <a:prstGeom prst="rect">
            <a:avLst/>
          </a:prstGeom>
        </p:spPr>
        <p:txBody>
          <a:bodyPr wrap="square">
            <a:spAutoFit/>
          </a:bodyPr>
          <a:lstStyle/>
          <a:p>
            <a:pPr algn="just"/>
            <a:r>
              <a:rPr lang="en-US" sz="2400" b="1" dirty="0" smtClean="0">
                <a:solidFill>
                  <a:schemeClr val="accent1"/>
                </a:solidFill>
                <a:latin typeface="Times New Roman" panose="02020603050405020304" pitchFamily="18" charset="0"/>
                <a:cs typeface="Times New Roman" panose="02020603050405020304" pitchFamily="18" charset="0"/>
              </a:rPr>
              <a:t>Normal : </a:t>
            </a:r>
            <a:r>
              <a:rPr lang="en-US" sz="2400" dirty="0" smtClean="0">
                <a:latin typeface="Times New Roman" panose="02020603050405020304" pitchFamily="18" charset="0"/>
                <a:cs typeface="Times New Roman" panose="02020603050405020304" pitchFamily="18" charset="0"/>
              </a:rPr>
              <a:t>It referred to as other, this is the scheduling type set for normal programs</a:t>
            </a:r>
          </a:p>
          <a:p>
            <a:pPr algn="just"/>
            <a:endParaRPr lang="en-US" sz="2400" dirty="0" smtClean="0">
              <a:latin typeface="Times New Roman" panose="02020603050405020304" pitchFamily="18" charset="0"/>
              <a:cs typeface="Times New Roman" panose="02020603050405020304" pitchFamily="18" charset="0"/>
            </a:endParaRPr>
          </a:p>
          <a:p>
            <a:pPr algn="just"/>
            <a:r>
              <a:rPr lang="en-US" sz="2400" b="1" dirty="0" smtClean="0">
                <a:solidFill>
                  <a:schemeClr val="accent1"/>
                </a:solidFill>
                <a:latin typeface="Times New Roman" panose="02020603050405020304" pitchFamily="18" charset="0"/>
                <a:cs typeface="Times New Roman" panose="02020603050405020304" pitchFamily="18" charset="0"/>
              </a:rPr>
              <a:t>FIFO : </a:t>
            </a:r>
            <a:r>
              <a:rPr lang="en-US" sz="2400" dirty="0" smtClean="0">
                <a:latin typeface="Times New Roman" panose="02020603050405020304" pitchFamily="18" charset="0"/>
                <a:cs typeface="Times New Roman" panose="02020603050405020304" pitchFamily="18" charset="0"/>
              </a:rPr>
              <a:t>The term FIFO means First In First Out . The process which comes first is served first.</a:t>
            </a:r>
          </a:p>
          <a:p>
            <a:pPr algn="just"/>
            <a:endParaRPr lang="en-US" sz="2400" dirty="0" smtClean="0">
              <a:latin typeface="Times New Roman" panose="02020603050405020304" pitchFamily="18" charset="0"/>
              <a:cs typeface="Times New Roman" panose="02020603050405020304" pitchFamily="18" charset="0"/>
            </a:endParaRPr>
          </a:p>
          <a:p>
            <a:pPr algn="just"/>
            <a:r>
              <a:rPr lang="en-US" sz="2400" b="1" dirty="0" smtClean="0">
                <a:solidFill>
                  <a:schemeClr val="accent1"/>
                </a:solidFill>
                <a:latin typeface="Times New Roman" panose="02020603050405020304" pitchFamily="18" charset="0"/>
                <a:cs typeface="Times New Roman" panose="02020603050405020304" pitchFamily="18" charset="0"/>
              </a:rPr>
              <a:t>Round Robin : </a:t>
            </a:r>
            <a:r>
              <a:rPr lang="en-US" sz="2400" dirty="0" smtClean="0">
                <a:latin typeface="Times New Roman" panose="02020603050405020304" pitchFamily="18" charset="0"/>
                <a:cs typeface="Times New Roman" panose="02020603050405020304" pitchFamily="18" charset="0"/>
              </a:rPr>
              <a:t>In this Scheduling time slice will be there so each process run that time slice period and wait until total process completes the execution of time .the Process continue until total processes complete the execution</a:t>
            </a:r>
          </a:p>
          <a:p>
            <a:pPr algn="just"/>
            <a:endParaRPr lang="en-US" sz="2400" dirty="0" smtClean="0">
              <a:latin typeface="Times New Roman" panose="02020603050405020304" pitchFamily="18" charset="0"/>
              <a:cs typeface="Times New Roman" panose="02020603050405020304" pitchFamily="18" charset="0"/>
            </a:endParaRPr>
          </a:p>
          <a:p>
            <a:pPr algn="just"/>
            <a:r>
              <a:rPr lang="en-US" sz="2400" b="1" dirty="0" smtClean="0">
                <a:solidFill>
                  <a:schemeClr val="accent1"/>
                </a:solidFill>
                <a:latin typeface="Times New Roman" panose="02020603050405020304" pitchFamily="18" charset="0"/>
                <a:cs typeface="Times New Roman" panose="02020603050405020304" pitchFamily="18" charset="0"/>
              </a:rPr>
              <a:t>SJF(shortest job first) : </a:t>
            </a:r>
            <a:r>
              <a:rPr lang="en-US" sz="2400" dirty="0" smtClean="0">
                <a:latin typeface="Times New Roman" panose="02020603050405020304" pitchFamily="18" charset="0"/>
                <a:cs typeface="Times New Roman" panose="02020603050405020304" pitchFamily="18" charset="0"/>
              </a:rPr>
              <a:t>In this Scheduling , the process which has shortest burst time will execute first.</a:t>
            </a:r>
          </a:p>
          <a:p>
            <a:pPr algn="just"/>
            <a:endParaRPr lang="en-US" sz="2400" dirty="0" smtClean="0">
              <a:latin typeface="Times New Roman" panose="02020603050405020304" pitchFamily="18" charset="0"/>
              <a:cs typeface="Times New Roman" panose="02020603050405020304" pitchFamily="18" charset="0"/>
            </a:endParaRPr>
          </a:p>
          <a:p>
            <a:pPr algn="just"/>
            <a:r>
              <a:rPr lang="en-US" sz="2400" b="1" dirty="0" smtClean="0">
                <a:solidFill>
                  <a:schemeClr val="accent1"/>
                </a:solidFill>
                <a:latin typeface="Times New Roman" panose="02020603050405020304" pitchFamily="18" charset="0"/>
                <a:cs typeface="Times New Roman" panose="02020603050405020304" pitchFamily="18" charset="0"/>
              </a:rPr>
              <a:t>Priority Based Scheduling : </a:t>
            </a:r>
            <a:r>
              <a:rPr lang="en-US" sz="2400" dirty="0" smtClean="0">
                <a:latin typeface="Times New Roman" panose="02020603050405020304" pitchFamily="18" charset="0"/>
                <a:cs typeface="Times New Roman" panose="02020603050405020304" pitchFamily="18" charset="0"/>
              </a:rPr>
              <a:t>In this Scheduling , the process which has highest priority execute first than the lowest priority Process </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6177" y="307498"/>
            <a:ext cx="10219764" cy="6093976"/>
          </a:xfrm>
          <a:prstGeom prst="rect">
            <a:avLst/>
          </a:prstGeom>
        </p:spPr>
        <p:txBody>
          <a:bodyPr wrap="square">
            <a:spAutoFit/>
          </a:bodyPr>
          <a:lstStyle/>
          <a:p>
            <a:pPr algn="just"/>
            <a:r>
              <a:rPr lang="en-US" sz="3600" b="1" dirty="0" smtClean="0">
                <a:solidFill>
                  <a:schemeClr val="accent1"/>
                </a:solidFill>
              </a:rPr>
              <a:t>Inter Process Management </a:t>
            </a:r>
          </a:p>
          <a:p>
            <a:pPr algn="just"/>
            <a:r>
              <a:rPr lang="en-US" sz="3600" b="1" dirty="0" smtClean="0">
                <a:solidFill>
                  <a:schemeClr val="accent1"/>
                </a:solidFill>
              </a:rPr>
              <a:t>      </a:t>
            </a:r>
            <a:r>
              <a:rPr lang="en-US" sz="2000" dirty="0" smtClean="0"/>
              <a:t> </a:t>
            </a:r>
            <a:r>
              <a:rPr lang="en-US" sz="2400" dirty="0" smtClean="0"/>
              <a:t>It is  a set of techniques for the exchange of data among multiple in one or more processes</a:t>
            </a:r>
            <a:r>
              <a:rPr lang="en-US" sz="2000" dirty="0" smtClean="0"/>
              <a:t>.</a:t>
            </a:r>
          </a:p>
          <a:p>
            <a:pPr algn="just"/>
            <a:endParaRPr lang="en-US" sz="2000" dirty="0" smtClean="0"/>
          </a:p>
          <a:p>
            <a:pPr algn="just"/>
            <a:r>
              <a:rPr lang="en-US" sz="2800" b="1" dirty="0" smtClean="0">
                <a:solidFill>
                  <a:schemeClr val="accent1"/>
                </a:solidFill>
              </a:rPr>
              <a:t>Types of Inter Process Management :</a:t>
            </a:r>
          </a:p>
          <a:p>
            <a:pPr algn="just"/>
            <a:endParaRPr lang="en-US" sz="2800" b="1" dirty="0" smtClean="0">
              <a:solidFill>
                <a:schemeClr val="accent1"/>
              </a:solidFill>
            </a:endParaRPr>
          </a:p>
          <a:p>
            <a:pPr algn="just">
              <a:buFont typeface="Wingdings" pitchFamily="2" charset="2"/>
              <a:buChar char="Ø"/>
            </a:pPr>
            <a:r>
              <a:rPr lang="en-US" sz="2800" b="1" dirty="0" smtClean="0">
                <a:solidFill>
                  <a:schemeClr val="accent1"/>
                </a:solidFill>
                <a:latin typeface="Times New Roman" panose="02020603050405020304" pitchFamily="18" charset="0"/>
                <a:cs typeface="Times New Roman" panose="02020603050405020304" pitchFamily="18" charset="0"/>
              </a:rPr>
              <a:t>Signals : </a:t>
            </a:r>
            <a:r>
              <a:rPr lang="en-US" sz="2400" dirty="0" smtClean="0"/>
              <a:t>sent by other processes or the kernel to a specific process to indicate the various conditions</a:t>
            </a:r>
          </a:p>
          <a:p>
            <a:pPr algn="just"/>
            <a:endParaRPr lang="en-US" sz="2400" dirty="0" smtClean="0"/>
          </a:p>
          <a:p>
            <a:pPr algn="just">
              <a:buFont typeface="Wingdings" pitchFamily="2" charset="2"/>
              <a:buChar char="Ø"/>
            </a:pPr>
            <a:r>
              <a:rPr lang="en-US" sz="2400" b="1" dirty="0" smtClean="0">
                <a:solidFill>
                  <a:schemeClr val="accent1"/>
                </a:solidFill>
                <a:latin typeface="Times New Roman" panose="02020603050405020304" pitchFamily="18" charset="0"/>
                <a:cs typeface="Times New Roman" panose="02020603050405020304" pitchFamily="18" charset="0"/>
              </a:rPr>
              <a:t>Pipes : </a:t>
            </a:r>
            <a:r>
              <a:rPr lang="en-US" sz="2400" dirty="0" smtClean="0"/>
              <a:t>It special character “|”  to route output of one program as input to other program </a:t>
            </a:r>
          </a:p>
          <a:p>
            <a:pPr algn="just"/>
            <a:endParaRPr lang="en-US" sz="2400" dirty="0" smtClean="0"/>
          </a:p>
          <a:p>
            <a:pPr algn="just">
              <a:buFont typeface="Wingdings" pitchFamily="2" charset="2"/>
              <a:buChar char="Ø"/>
            </a:pPr>
            <a:r>
              <a:rPr lang="en-US" sz="2800" b="1" dirty="0" smtClean="0">
                <a:solidFill>
                  <a:schemeClr val="accent1"/>
                </a:solidFill>
                <a:latin typeface="Times New Roman" panose="02020603050405020304" pitchFamily="18" charset="0"/>
                <a:cs typeface="Times New Roman" panose="02020603050405020304" pitchFamily="18" charset="0"/>
              </a:rPr>
              <a:t>Socket : </a:t>
            </a:r>
            <a:r>
              <a:rPr lang="en-US" sz="2400" dirty="0" smtClean="0"/>
              <a:t>A socket is one end point to two way communication link between two programs running on the network</a:t>
            </a:r>
          </a:p>
          <a:p>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accent1"/>
                </a:solidFill>
              </a:rPr>
              <a:t>Inter Process Management </a:t>
            </a:r>
            <a:br>
              <a:rPr lang="en-US" dirty="0" smtClean="0">
                <a:solidFill>
                  <a:schemeClr val="accent1"/>
                </a:solidFill>
              </a:rPr>
            </a:br>
            <a:endParaRPr lang="en-US" dirty="0"/>
          </a:p>
        </p:txBody>
      </p:sp>
      <p:sp>
        <p:nvSpPr>
          <p:cNvPr id="3" name="Rectangle 2"/>
          <p:cNvSpPr/>
          <p:nvPr/>
        </p:nvSpPr>
        <p:spPr>
          <a:xfrm>
            <a:off x="524434" y="1255728"/>
            <a:ext cx="9789459" cy="4555093"/>
          </a:xfrm>
          <a:prstGeom prst="rect">
            <a:avLst/>
          </a:prstGeom>
        </p:spPr>
        <p:txBody>
          <a:bodyPr wrap="square">
            <a:spAutoFit/>
          </a:bodyPr>
          <a:lstStyle/>
          <a:p>
            <a:pPr algn="just"/>
            <a:endParaRPr lang="en-US" dirty="0" smtClean="0"/>
          </a:p>
          <a:p>
            <a:pPr algn="just">
              <a:buFont typeface="Wingdings" pitchFamily="2" charset="2"/>
              <a:buChar char="Ø"/>
            </a:pPr>
            <a:r>
              <a:rPr lang="en-US" sz="2800" b="1" dirty="0" smtClean="0">
                <a:solidFill>
                  <a:schemeClr val="accent1"/>
                </a:solidFill>
                <a:latin typeface="Times New Roman" panose="02020603050405020304" pitchFamily="18" charset="0"/>
                <a:cs typeface="Times New Roman" panose="02020603050405020304" pitchFamily="18" charset="0"/>
              </a:rPr>
              <a:t>Message Queue : </a:t>
            </a:r>
            <a:r>
              <a:rPr lang="en-US" sz="2400" dirty="0" smtClean="0"/>
              <a:t>It is the mechanism that allows one  or more process to write the message that can viewed by one or more process</a:t>
            </a:r>
          </a:p>
          <a:p>
            <a:pPr algn="just">
              <a:buFont typeface="Wingdings" pitchFamily="2" charset="2"/>
              <a:buChar char="Ø"/>
            </a:pPr>
            <a:endParaRPr lang="en-US" sz="2400" dirty="0" smtClean="0"/>
          </a:p>
          <a:p>
            <a:pPr algn="just">
              <a:buFont typeface="Wingdings" pitchFamily="2" charset="2"/>
              <a:buChar char="Ø"/>
            </a:pPr>
            <a:r>
              <a:rPr lang="en-US" sz="2800" b="1" dirty="0" smtClean="0">
                <a:solidFill>
                  <a:schemeClr val="accent1"/>
                </a:solidFill>
                <a:latin typeface="Times New Roman" panose="02020603050405020304" pitchFamily="18" charset="0"/>
                <a:cs typeface="Times New Roman" panose="02020603050405020304" pitchFamily="18" charset="0"/>
              </a:rPr>
              <a:t>Semaphore </a:t>
            </a:r>
            <a:r>
              <a:rPr lang="en-US" sz="2400" dirty="0" smtClean="0"/>
              <a:t>:A semaphore is a synchronization object that controls access by multiple processes to a common resource in a parallel programming environment. Semaphores are widely used to control access to files and shared memory. The three basic functionalities associated with semaphores are set, check and wait until it clears to set it again.</a:t>
            </a:r>
          </a:p>
          <a:p>
            <a:pPr algn="just"/>
            <a:endParaRPr lang="en-US" sz="2400" dirty="0" smtClean="0"/>
          </a:p>
          <a:p>
            <a:pPr algn="just">
              <a:buFont typeface="Wingdings" pitchFamily="2" charset="2"/>
              <a:buChar char="Ø"/>
            </a:pPr>
            <a:r>
              <a:rPr lang="en-US" sz="2400" b="1" dirty="0" smtClean="0">
                <a:solidFill>
                  <a:schemeClr val="accent1"/>
                </a:solidFill>
                <a:latin typeface="Times New Roman" panose="02020603050405020304" pitchFamily="18" charset="0"/>
                <a:cs typeface="Times New Roman" panose="02020603050405020304" pitchFamily="18" charset="0"/>
              </a:rPr>
              <a:t>Shared Memory : </a:t>
            </a:r>
            <a:r>
              <a:rPr lang="en-US" sz="2400" dirty="0" smtClean="0"/>
              <a:t>The amount of mapping area is shared by multiple process.</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D4DE8C01-5E51-462E-BD0E-8C94C287BD42}"/>
              </a:ext>
            </a:extLst>
          </p:cNvPr>
          <p:cNvSpPr>
            <a:spLocks noGrp="1"/>
          </p:cNvSpPr>
          <p:nvPr>
            <p:ph type="body" sz="quarter" idx="11"/>
          </p:nvPr>
        </p:nvSpPr>
        <p:spPr>
          <a:xfrm>
            <a:off x="4402522" y="0"/>
            <a:ext cx="7626170" cy="3565096"/>
          </a:xfrm>
        </p:spPr>
        <p:txBody>
          <a:bodyPr>
            <a:normAutofit/>
          </a:bodyPr>
          <a:lstStyle/>
          <a:p>
            <a:pPr>
              <a:lnSpc>
                <a:spcPct val="100000"/>
              </a:lnSpc>
            </a:pPr>
            <a:r>
              <a:rPr lang="pt-PT" sz="9600" b="1" dirty="0" smtClean="0">
                <a:solidFill>
                  <a:srgbClr val="00B0E3"/>
                </a:solidFill>
                <a:latin typeface="Calibri" panose="020F0502020204030204" pitchFamily="34" charset="0"/>
              </a:rPr>
              <a:t>File</a:t>
            </a:r>
          </a:p>
          <a:p>
            <a:pPr>
              <a:lnSpc>
                <a:spcPct val="100000"/>
              </a:lnSpc>
            </a:pPr>
            <a:r>
              <a:rPr lang="pt-PT" sz="9600" b="1" dirty="0" smtClean="0">
                <a:solidFill>
                  <a:srgbClr val="00B0E3"/>
                </a:solidFill>
                <a:latin typeface="Calibri" panose="020F0502020204030204" pitchFamily="34" charset="0"/>
              </a:rPr>
              <a:t>Subsystem</a:t>
            </a:r>
            <a:endParaRPr lang="pt-PT" sz="9600" b="1" dirty="0">
              <a:solidFill>
                <a:srgbClr val="00B0E3"/>
              </a:solidFill>
              <a:latin typeface="Calibri" panose="020F0502020204030204" pitchFamily="34" charset="0"/>
            </a:endParaRPr>
          </a:p>
        </p:txBody>
      </p:sp>
      <p:pic>
        <p:nvPicPr>
          <p:cNvPr id="5" name="Picture Placeholder 4" hidden="1">
            <a:extLst>
              <a:ext uri="{FF2B5EF4-FFF2-40B4-BE49-F238E27FC236}">
                <a16:creationId xmlns:a16="http://schemas.microsoft.com/office/drawing/2014/main" xmlns=""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3539" y="2651760"/>
            <a:ext cx="3569652" cy="4206240"/>
          </a:xfrm>
          <a:prstGeom prst="rect">
            <a:avLst/>
          </a:prstGeom>
        </p:spPr>
      </p:pic>
    </p:spTree>
    <p:extLst>
      <p:ext uri="{BB962C8B-B14F-4D97-AF65-F5344CB8AC3E}">
        <p14:creationId xmlns:p14="http://schemas.microsoft.com/office/powerpoint/2010/main" val="315868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12694" y="614351"/>
            <a:ext cx="9856694" cy="5940088"/>
          </a:xfrm>
          <a:prstGeom prst="rect">
            <a:avLst/>
          </a:prstGeom>
        </p:spPr>
        <p:txBody>
          <a:bodyPr wrap="square">
            <a:spAutoFit/>
          </a:bodyPr>
          <a:lstStyle/>
          <a:p>
            <a:pPr>
              <a:buNone/>
            </a:pPr>
            <a:r>
              <a:rPr lang="en-US" sz="2400" b="1" dirty="0" smtClean="0">
                <a:effectLst>
                  <a:outerShdw blurRad="38100" dist="38100" dir="2700000" algn="tl">
                    <a:srgbClr val="000000">
                      <a:alpha val="43137"/>
                    </a:srgbClr>
                  </a:outerShdw>
                </a:effectLst>
                <a:latin typeface="Times New Roman" pitchFamily="18" charset="0"/>
                <a:cs typeface="Times New Roman" pitchFamily="18" charset="0"/>
              </a:rPr>
              <a:t>WHAT IS FILE?</a:t>
            </a:r>
          </a:p>
          <a:p>
            <a:pPr>
              <a:buNone/>
            </a:pPr>
            <a:endParaRPr lang="en-US" b="1" dirty="0" smtClean="0">
              <a:latin typeface="Times New Roman" pitchFamily="18" charset="0"/>
              <a:cs typeface="Times New Roman" pitchFamily="18" charset="0"/>
            </a:endParaRPr>
          </a:p>
          <a:p>
            <a:pPr algn="just">
              <a:buNone/>
            </a:pPr>
            <a:r>
              <a:rPr lang="en-US" sz="2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A file is a collection of data stored in one unit, identified by a filename. It can be a document, picture, audio or video stream, data library, application, or other collection of data. Files can be opened, saved, deleted, and moved to different folders. They can also be transferred across network connections or downloaded from the Internet.</a:t>
            </a:r>
            <a:endParaRPr lang="en-US" sz="2000" dirty="0" smtClean="0">
              <a:latin typeface="Times New Roman" pitchFamily="18" charset="0"/>
              <a:cs typeface="Times New Roman" pitchFamily="18" charset="0"/>
            </a:endParaRPr>
          </a:p>
          <a:p>
            <a:pPr>
              <a:buNone/>
            </a:pPr>
            <a:endParaRPr lang="en-US" sz="2000" dirty="0" smtClean="0">
              <a:latin typeface="Times New Roman" pitchFamily="18" charset="0"/>
              <a:cs typeface="Times New Roman" pitchFamily="18" charset="0"/>
            </a:endParaRPr>
          </a:p>
          <a:p>
            <a:pPr>
              <a:buNone/>
            </a:pPr>
            <a:r>
              <a:rPr lang="en-US" sz="2400" b="1" dirty="0" smtClean="0">
                <a:effectLst>
                  <a:outerShdw blurRad="38100" dist="38100" dir="2700000" algn="tl">
                    <a:srgbClr val="000000">
                      <a:alpha val="43137"/>
                    </a:srgbClr>
                  </a:outerShdw>
                </a:effectLst>
                <a:latin typeface="Times New Roman" pitchFamily="18" charset="0"/>
                <a:cs typeface="Times New Roman" pitchFamily="18" charset="0"/>
              </a:rPr>
              <a:t>WHAT IS DIRECTORY?</a:t>
            </a:r>
          </a:p>
          <a:p>
            <a:pPr>
              <a:buNone/>
            </a:pPr>
            <a:endParaRPr lang="en-US" b="1" dirty="0" smtClean="0">
              <a:effectLst>
                <a:outerShdw blurRad="38100" dist="38100" dir="2700000" algn="tl">
                  <a:srgbClr val="000000">
                    <a:alpha val="43137"/>
                  </a:srgbClr>
                </a:outerShdw>
              </a:effectLst>
              <a:latin typeface="Times New Roman" pitchFamily="18" charset="0"/>
              <a:cs typeface="Times New Roman" pitchFamily="18" charset="0"/>
            </a:endParaRPr>
          </a:p>
          <a:p>
            <a:pPr algn="just">
              <a:buNone/>
            </a:pPr>
            <a:r>
              <a:rPr lang="en-US" sz="2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A directory is another name for a folder. File systems use directories to organize files within a storage device.</a:t>
            </a:r>
          </a:p>
          <a:p>
            <a:pPr algn="just">
              <a:buNone/>
            </a:pPr>
            <a:endParaRPr lang="en-US" sz="2400" dirty="0" smtClean="0">
              <a:latin typeface="Times New Roman" pitchFamily="18" charset="0"/>
              <a:cs typeface="Times New Roman" pitchFamily="18" charset="0"/>
            </a:endParaRPr>
          </a:p>
          <a:p>
            <a:pPr algn="just">
              <a:buNone/>
            </a:pPr>
            <a:r>
              <a:rPr lang="en-US" sz="2400" dirty="0" smtClean="0">
                <a:latin typeface="Times New Roman" pitchFamily="18" charset="0"/>
                <a:cs typeface="Times New Roman" pitchFamily="18" charset="0"/>
              </a:rPr>
              <a:t>	Directories are two types:</a:t>
            </a:r>
          </a:p>
          <a:p>
            <a:pPr lvl="4" algn="just">
              <a:buFont typeface="Wingdings" pitchFamily="2" charset="2"/>
              <a:buChar char="Ø"/>
            </a:pPr>
            <a:r>
              <a:rPr lang="en-US" sz="2000" dirty="0" smtClean="0">
                <a:latin typeface="Times New Roman" pitchFamily="18" charset="0"/>
                <a:cs typeface="Times New Roman" pitchFamily="18" charset="0"/>
              </a:rPr>
              <a:t>Root directory,</a:t>
            </a:r>
          </a:p>
          <a:p>
            <a:pPr lvl="4" algn="just">
              <a:buFont typeface="Wingdings" pitchFamily="2" charset="2"/>
              <a:buChar char="Ø"/>
            </a:pPr>
            <a:r>
              <a:rPr lang="en-US" sz="2000" dirty="0" smtClean="0">
                <a:latin typeface="Times New Roman" pitchFamily="18" charset="0"/>
                <a:cs typeface="Times New Roman" pitchFamily="18" charset="0"/>
              </a:rPr>
              <a:t>Sub directory.</a:t>
            </a:r>
          </a:p>
          <a:p>
            <a:pPr>
              <a:buNone/>
            </a:pPr>
            <a:endParaRPr lang="en-US"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2011" y="614788"/>
            <a:ext cx="7107259" cy="4401205"/>
          </a:xfrm>
          <a:prstGeom prst="rect">
            <a:avLst/>
          </a:prstGeom>
        </p:spPr>
        <p:txBody>
          <a:bodyPr wrap="square">
            <a:spAutoFit/>
          </a:bodyPr>
          <a:lstStyle/>
          <a:p>
            <a:pPr>
              <a:buFont typeface="Wingdings" pitchFamily="2" charset="2"/>
              <a:buChar char="Ø"/>
            </a:pPr>
            <a:r>
              <a:rPr lang="en-US" sz="2400" dirty="0" smtClean="0">
                <a:effectLst>
                  <a:outerShdw blurRad="38100" dist="38100" dir="2700000" algn="tl">
                    <a:srgbClr val="000000">
                      <a:alpha val="43137"/>
                    </a:srgbClr>
                  </a:outerShdw>
                </a:effectLst>
                <a:latin typeface="Times New Roman" pitchFamily="18" charset="0"/>
                <a:cs typeface="Times New Roman" pitchFamily="18" charset="0"/>
              </a:rPr>
              <a:t>ROOTDIRECTORY:</a:t>
            </a:r>
          </a:p>
          <a:p>
            <a:pPr algn="just">
              <a:buNone/>
            </a:pPr>
            <a:r>
              <a:rPr lang="en-US" sz="2000" dirty="0" smtClean="0">
                <a:latin typeface="Times New Roman" pitchFamily="18" charset="0"/>
                <a:cs typeface="Times New Roman" pitchFamily="18" charset="0"/>
              </a:rPr>
              <a:t>	</a:t>
            </a:r>
          </a:p>
          <a:p>
            <a:pPr algn="just">
              <a:buNone/>
            </a:pPr>
            <a:r>
              <a:rPr lang="en-US" sz="2000" dirty="0" smtClean="0">
                <a:latin typeface="Times New Roman" pitchFamily="18" charset="0"/>
                <a:cs typeface="Times New Roman" pitchFamily="18" charset="0"/>
              </a:rPr>
              <a:t>The root directory is the top-level directory of a file system. The directory structure can be visually represented as an upside-down tree, so the term "root" represents the top level. All other directories within a volume are "branches" or subdirectories of the root directory. It is typically labeled simply / (a single forward slash).</a:t>
            </a:r>
          </a:p>
          <a:p>
            <a:pPr algn="just">
              <a:buNone/>
            </a:pPr>
            <a:endParaRPr lang="en-US" sz="2000" dirty="0" smtClean="0">
              <a:latin typeface="Times New Roman" pitchFamily="18" charset="0"/>
              <a:cs typeface="Times New Roman" pitchFamily="18" charset="0"/>
            </a:endParaRPr>
          </a:p>
          <a:p>
            <a:pPr>
              <a:buFont typeface="Wingdings" pitchFamily="2" charset="2"/>
              <a:buChar char="Ø"/>
            </a:pPr>
            <a:r>
              <a:rPr lang="en-US" sz="2400" dirty="0" smtClean="0">
                <a:effectLst>
                  <a:outerShdw blurRad="38100" dist="38100" dir="2700000" algn="tl">
                    <a:srgbClr val="000000">
                      <a:alpha val="43137"/>
                    </a:srgbClr>
                  </a:outerShdw>
                </a:effectLst>
                <a:latin typeface="Times New Roman" pitchFamily="18" charset="0"/>
                <a:cs typeface="Times New Roman" pitchFamily="18" charset="0"/>
              </a:rPr>
              <a:t>SUBDIRECTORY:</a:t>
            </a:r>
          </a:p>
          <a:p>
            <a:pPr>
              <a:buNone/>
            </a:pPr>
            <a:endParaRPr lang="en-US" sz="1400" dirty="0" smtClean="0">
              <a:effectLst>
                <a:outerShdw blurRad="38100" dist="38100" dir="2700000" algn="tl">
                  <a:srgbClr val="000000">
                    <a:alpha val="43137"/>
                  </a:srgbClr>
                </a:outerShdw>
              </a:effectLst>
              <a:latin typeface="Times New Roman" pitchFamily="18" charset="0"/>
              <a:cs typeface="Times New Roman" pitchFamily="18" charset="0"/>
            </a:endParaRPr>
          </a:p>
          <a:p>
            <a:pPr algn="just">
              <a:buNone/>
            </a:pPr>
            <a:r>
              <a:rPr lang="en-US" sz="2000" dirty="0" smtClean="0">
                <a:latin typeface="Times New Roman" pitchFamily="18" charset="0"/>
                <a:cs typeface="Times New Roman" pitchFamily="18" charset="0"/>
              </a:rPr>
              <a:t>Computers store data in a series of directories . Each directory, or folder, may contain files or  other directories. If a directory is located within another directory, it is called a subdirectory.</a:t>
            </a:r>
          </a:p>
          <a:p>
            <a:pPr algn="just">
              <a:buNone/>
            </a:pPr>
            <a:endParaRPr lang="en-US" dirty="0">
              <a:latin typeface="Times New Roman" pitchFamily="18" charset="0"/>
              <a:cs typeface="Times New Roman" pitchFamily="18" charset="0"/>
            </a:endParaRPr>
          </a:p>
        </p:txBody>
      </p:sp>
      <p:pic>
        <p:nvPicPr>
          <p:cNvPr id="4" name="Picture 2"/>
          <p:cNvPicPr>
            <a:picLocks noChangeAspect="1" noChangeArrowheads="1"/>
          </p:cNvPicPr>
          <p:nvPr/>
        </p:nvPicPr>
        <p:blipFill>
          <a:blip r:embed="rId2"/>
          <a:srcRect/>
          <a:stretch>
            <a:fillRect/>
          </a:stretch>
        </p:blipFill>
        <p:spPr bwMode="auto">
          <a:xfrm>
            <a:off x="7901025" y="3429000"/>
            <a:ext cx="2971800" cy="3429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20271" y="489734"/>
            <a:ext cx="9668435" cy="5570756"/>
          </a:xfrm>
          <a:prstGeom prst="rect">
            <a:avLst/>
          </a:prstGeom>
        </p:spPr>
        <p:txBody>
          <a:bodyPr wrap="square">
            <a:spAutoFit/>
          </a:bodyPr>
          <a:lstStyle/>
          <a:p>
            <a:pPr>
              <a:buNone/>
            </a:pPr>
            <a:r>
              <a:rPr lang="en-US" sz="2400" b="1" dirty="0" smtClean="0">
                <a:effectLst>
                  <a:outerShdw blurRad="38100" dist="38100" dir="2700000" algn="tl">
                    <a:srgbClr val="000000">
                      <a:alpha val="43137"/>
                    </a:srgbClr>
                  </a:outerShdw>
                </a:effectLst>
                <a:latin typeface="Times New Roman" pitchFamily="18" charset="0"/>
                <a:cs typeface="Times New Roman" pitchFamily="18" charset="0"/>
              </a:rPr>
              <a:t>WHAT IS LINUX FILE SYSTEM?</a:t>
            </a:r>
          </a:p>
          <a:p>
            <a:pPr>
              <a:buNone/>
            </a:pPr>
            <a:r>
              <a:rPr lang="en-US" sz="2000" dirty="0" smtClean="0">
                <a:latin typeface="Times New Roman" pitchFamily="18" charset="0"/>
                <a:cs typeface="Times New Roman" pitchFamily="18" charset="0"/>
              </a:rPr>
              <a:t>		</a:t>
            </a:r>
          </a:p>
          <a:p>
            <a:pPr algn="just">
              <a:buNone/>
            </a:pPr>
            <a:r>
              <a:rPr lang="en-US" sz="2400" dirty="0" smtClean="0">
                <a:latin typeface="Times New Roman" pitchFamily="18" charset="0"/>
                <a:cs typeface="Times New Roman" pitchFamily="18" charset="0"/>
              </a:rPr>
              <a:t>A file system controls how data is stored and retrieved. Without a file system, information placed in a storage medium would be one large body of data with no way to tell where one piece of information stops and the next begins. By separating the data into pieces and giving each piece a name, the information is easily isolated and identified.</a:t>
            </a:r>
            <a:endParaRPr lang="en-US" sz="2000" dirty="0" smtClean="0">
              <a:latin typeface="Times New Roman" pitchFamily="18" charset="0"/>
              <a:cs typeface="Times New Roman" pitchFamily="18" charset="0"/>
            </a:endParaRPr>
          </a:p>
          <a:p>
            <a:pPr>
              <a:buNone/>
            </a:pPr>
            <a:endParaRPr lang="en-US" sz="2000" dirty="0" smtClean="0">
              <a:latin typeface="Times New Roman" pitchFamily="18" charset="0"/>
              <a:cs typeface="Times New Roman" pitchFamily="18" charset="0"/>
            </a:endParaRPr>
          </a:p>
          <a:p>
            <a:pPr>
              <a:buNone/>
            </a:pPr>
            <a:r>
              <a:rPr lang="en-US" sz="2400" dirty="0" smtClean="0">
                <a:latin typeface="Times New Roman" pitchFamily="18" charset="0"/>
                <a:cs typeface="Times New Roman" pitchFamily="18" charset="0"/>
              </a:rPr>
              <a:t>File system contains:</a:t>
            </a:r>
          </a:p>
          <a:p>
            <a:pPr>
              <a:buNone/>
            </a:pPr>
            <a:endParaRPr lang="en-US" sz="2000" dirty="0" smtClean="0">
              <a:latin typeface="Times New Roman" pitchFamily="18" charset="0"/>
              <a:cs typeface="Times New Roman" pitchFamily="18" charset="0"/>
            </a:endParaRPr>
          </a:p>
          <a:p>
            <a:pPr lvl="2">
              <a:buFont typeface="Wingdings" pitchFamily="2" charset="2"/>
              <a:buChar char="Ø"/>
            </a:pPr>
            <a:r>
              <a:rPr lang="en-US" sz="2400" b="1" dirty="0" smtClean="0">
                <a:latin typeface="Times New Roman" pitchFamily="18" charset="0"/>
                <a:cs typeface="Times New Roman" pitchFamily="18" charset="0"/>
              </a:rPr>
              <a:t>The Boot Block</a:t>
            </a:r>
          </a:p>
          <a:p>
            <a:pPr>
              <a:buNone/>
            </a:pPr>
            <a:endParaRPr lang="en-US" sz="1200" dirty="0" smtClean="0">
              <a:latin typeface="Times New Roman" pitchFamily="18" charset="0"/>
              <a:cs typeface="Times New Roman" pitchFamily="18" charset="0"/>
            </a:endParaRPr>
          </a:p>
          <a:p>
            <a:pPr>
              <a:buNone/>
            </a:pPr>
            <a:r>
              <a:rPr lang="en-US" sz="2400" dirty="0" smtClean="0">
                <a:latin typeface="Times New Roman" pitchFamily="18" charset="0"/>
                <a:cs typeface="Times New Roman" pitchFamily="18" charset="0"/>
              </a:rPr>
              <a:t>The boot block is usually a part of the disk label, a special set of blocks containing information on the disk layout. The boot block holds the loader to boot the operating system.</a:t>
            </a:r>
            <a:endParaRPr lang="en-US" sz="2000" dirty="0" smtClean="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79929" y="566678"/>
            <a:ext cx="9614647" cy="5570756"/>
          </a:xfrm>
          <a:prstGeom prst="rect">
            <a:avLst/>
          </a:prstGeom>
        </p:spPr>
        <p:txBody>
          <a:bodyPr wrap="square">
            <a:spAutoFit/>
          </a:bodyPr>
          <a:lstStyle/>
          <a:p>
            <a:pPr lvl="1">
              <a:buFont typeface="Wingdings" pitchFamily="2" charset="2"/>
              <a:buChar char="Ø"/>
            </a:pPr>
            <a:r>
              <a:rPr lang="en-US" sz="2400" b="1" dirty="0" smtClean="0">
                <a:latin typeface="Times New Roman" pitchFamily="18" charset="0"/>
                <a:cs typeface="Times New Roman" pitchFamily="18" charset="0"/>
              </a:rPr>
              <a:t>The Super Block</a:t>
            </a:r>
          </a:p>
          <a:p>
            <a:pPr>
              <a:buNone/>
            </a:pPr>
            <a:endParaRPr lang="en-US" sz="1400" dirty="0" smtClean="0">
              <a:latin typeface="Times New Roman" pitchFamily="18" charset="0"/>
              <a:cs typeface="Times New Roman" pitchFamily="18" charset="0"/>
            </a:endParaRPr>
          </a:p>
          <a:p>
            <a:pPr algn="just">
              <a:buNone/>
            </a:pPr>
            <a:r>
              <a:rPr lang="en-US" sz="2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Each UNIX partition usually contains a special block called the superblock. The superblock contains the basic information about the entire file system. </a:t>
            </a:r>
          </a:p>
          <a:p>
            <a:pPr>
              <a:buNone/>
            </a:pPr>
            <a:r>
              <a:rPr lang="en-US" sz="2400" dirty="0" smtClean="0">
                <a:latin typeface="Times New Roman" pitchFamily="18" charset="0"/>
                <a:cs typeface="Times New Roman" pitchFamily="18" charset="0"/>
              </a:rPr>
              <a:t> </a:t>
            </a:r>
          </a:p>
          <a:p>
            <a:pPr lvl="1">
              <a:buFont typeface="Wingdings" pitchFamily="2" charset="2"/>
              <a:buChar char="Ø"/>
            </a:pPr>
            <a:r>
              <a:rPr lang="en-US" sz="2400" b="1" dirty="0" smtClean="0">
                <a:latin typeface="Times New Roman" pitchFamily="18" charset="0"/>
                <a:cs typeface="Times New Roman" pitchFamily="18" charset="0"/>
              </a:rPr>
              <a:t>I-Node</a:t>
            </a:r>
            <a:endParaRPr lang="en-US" b="1" dirty="0" smtClean="0">
              <a:latin typeface="Times New Roman" pitchFamily="18" charset="0"/>
              <a:cs typeface="Times New Roman" pitchFamily="18" charset="0"/>
            </a:endParaRPr>
          </a:p>
          <a:p>
            <a:pPr>
              <a:buNone/>
            </a:pPr>
            <a:endParaRPr lang="en-US" dirty="0" smtClean="0">
              <a:latin typeface="Times New Roman" pitchFamily="18" charset="0"/>
              <a:cs typeface="Times New Roman" pitchFamily="18" charset="0"/>
            </a:endParaRPr>
          </a:p>
          <a:p>
            <a:pPr algn="just">
              <a:buNone/>
            </a:pPr>
            <a:r>
              <a:rPr lang="en-US" sz="2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Information about each file in the </a:t>
            </a:r>
            <a:r>
              <a:rPr lang="en-US" sz="2400" dirty="0" err="1" smtClean="0">
                <a:latin typeface="Times New Roman" pitchFamily="18" charset="0"/>
                <a:cs typeface="Times New Roman" pitchFamily="18" charset="0"/>
              </a:rPr>
              <a:t>filesystem</a:t>
            </a:r>
            <a:r>
              <a:rPr lang="en-US" sz="2400" dirty="0" smtClean="0">
                <a:latin typeface="Times New Roman" pitchFamily="18" charset="0"/>
                <a:cs typeface="Times New Roman" pitchFamily="18" charset="0"/>
              </a:rPr>
              <a:t> is kept in a special kernel structure called an </a:t>
            </a:r>
            <a:r>
              <a:rPr lang="en-US" sz="2400" dirty="0" err="1" smtClean="0">
                <a:latin typeface="Times New Roman" pitchFamily="18" charset="0"/>
                <a:cs typeface="Times New Roman" pitchFamily="18" charset="0"/>
              </a:rPr>
              <a:t>inode</a:t>
            </a:r>
            <a:r>
              <a:rPr lang="en-US" sz="2400" dirty="0" smtClean="0">
                <a:latin typeface="Times New Roman" pitchFamily="18" charset="0"/>
                <a:cs typeface="Times New Roman" pitchFamily="18" charset="0"/>
              </a:rPr>
              <a:t>. The </a:t>
            </a:r>
            <a:r>
              <a:rPr lang="en-US" sz="2400" dirty="0" err="1" smtClean="0">
                <a:latin typeface="Times New Roman" pitchFamily="18" charset="0"/>
                <a:cs typeface="Times New Roman" pitchFamily="18" charset="0"/>
              </a:rPr>
              <a:t>inode</a:t>
            </a:r>
            <a:r>
              <a:rPr lang="en-US" sz="2400" dirty="0" smtClean="0">
                <a:latin typeface="Times New Roman" pitchFamily="18" charset="0"/>
                <a:cs typeface="Times New Roman" pitchFamily="18" charset="0"/>
              </a:rPr>
              <a:t> contains a pointer to the disk blocks containing the data in the file.</a:t>
            </a:r>
            <a:endParaRPr lang="en-US" sz="2000" dirty="0" smtClean="0">
              <a:latin typeface="Times New Roman" pitchFamily="18" charset="0"/>
              <a:cs typeface="Times New Roman" pitchFamily="18" charset="0"/>
            </a:endParaRPr>
          </a:p>
          <a:p>
            <a:pPr>
              <a:buNone/>
            </a:pPr>
            <a:endParaRPr lang="en-US" sz="2000" dirty="0" smtClean="0">
              <a:latin typeface="Times New Roman" pitchFamily="18" charset="0"/>
              <a:cs typeface="Times New Roman" pitchFamily="18" charset="0"/>
            </a:endParaRPr>
          </a:p>
          <a:p>
            <a:pPr lvl="1">
              <a:buFont typeface="Wingdings" pitchFamily="2" charset="2"/>
              <a:buChar char="Ø"/>
            </a:pPr>
            <a:r>
              <a:rPr lang="en-US" sz="2400" b="1" dirty="0" smtClean="0">
                <a:latin typeface="Times New Roman" pitchFamily="18" charset="0"/>
                <a:cs typeface="Times New Roman" pitchFamily="18" charset="0"/>
              </a:rPr>
              <a:t>Data Block</a:t>
            </a:r>
          </a:p>
          <a:p>
            <a:pPr lvl="1">
              <a:buNone/>
            </a:pPr>
            <a:endParaRPr lang="en-US" sz="1600" dirty="0" smtClean="0">
              <a:latin typeface="Times New Roman" pitchFamily="18" charset="0"/>
              <a:cs typeface="Times New Roman" pitchFamily="18" charset="0"/>
            </a:endParaRPr>
          </a:p>
          <a:p>
            <a:pPr algn="just">
              <a:buNone/>
            </a:pPr>
            <a:r>
              <a:rPr lang="en-US" sz="2400" dirty="0" smtClean="0">
                <a:latin typeface="Times New Roman" pitchFamily="18" charset="0"/>
                <a:cs typeface="Times New Roman" pitchFamily="18" charset="0"/>
              </a:rPr>
              <a:t>	The data blocks are where the data of a file is stored.  These blocks follow the </a:t>
            </a:r>
            <a:r>
              <a:rPr lang="en-US" sz="2400" dirty="0" err="1" smtClean="0">
                <a:latin typeface="Times New Roman" pitchFamily="18" charset="0"/>
                <a:cs typeface="Times New Roman" pitchFamily="18" charset="0"/>
              </a:rPr>
              <a:t>inode</a:t>
            </a:r>
            <a:r>
              <a:rPr lang="en-US" sz="2400" dirty="0" smtClean="0">
                <a:latin typeface="Times New Roman" pitchFamily="18" charset="0"/>
                <a:cs typeface="Times New Roman" pitchFamily="18" charset="0"/>
              </a:rPr>
              <a:t> table and occupy most of the storage device's space.</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descr="File_system_hierarchy.jpg"/>
          <p:cNvPicPr>
            <a:picLocks noChangeAspect="1"/>
          </p:cNvPicPr>
          <p:nvPr/>
        </p:nvPicPr>
        <p:blipFill>
          <a:blip r:embed="rId2"/>
          <a:stretch>
            <a:fillRect/>
          </a:stretch>
        </p:blipFill>
        <p:spPr>
          <a:xfrm>
            <a:off x="658905" y="1120588"/>
            <a:ext cx="9695330" cy="4724400"/>
          </a:xfrm>
          <a:prstGeom prst="rect">
            <a:avLst/>
          </a:prstGeom>
        </p:spPr>
      </p:pic>
      <p:sp>
        <p:nvSpPr>
          <p:cNvPr id="3" name="Rectangle 2"/>
          <p:cNvSpPr/>
          <p:nvPr/>
        </p:nvSpPr>
        <p:spPr>
          <a:xfrm>
            <a:off x="2601431" y="447346"/>
            <a:ext cx="5883663" cy="523220"/>
          </a:xfrm>
          <a:prstGeom prst="rect">
            <a:avLst/>
          </a:prstGeom>
        </p:spPr>
        <p:txBody>
          <a:bodyPr wrap="square">
            <a:spAutoFit/>
          </a:bodyPr>
          <a:lstStyle/>
          <a:p>
            <a:r>
              <a:rPr lang="en-US" sz="2800" b="1" dirty="0" smtClean="0">
                <a:effectLst>
                  <a:outerShdw blurRad="38100" dist="38100" dir="2700000" algn="tl">
                    <a:srgbClr val="000000">
                      <a:alpha val="43137"/>
                    </a:srgbClr>
                  </a:outerShdw>
                </a:effectLst>
                <a:latin typeface="Times New Roman" pitchFamily="18" charset="0"/>
                <a:cs typeface="Times New Roman" pitchFamily="18" charset="0"/>
              </a:rPr>
              <a:t>FILE SYSTEM HIERARCHY</a:t>
            </a:r>
            <a:endParaRPr lang="en-US" sz="2800"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82271" y="1285145"/>
            <a:ext cx="6096000" cy="5016758"/>
          </a:xfrm>
          <a:prstGeom prst="rect">
            <a:avLst/>
          </a:prstGeom>
        </p:spPr>
        <p:txBody>
          <a:bodyPr>
            <a:spAutoFit/>
          </a:bodyPr>
          <a:lstStyle/>
          <a:p>
            <a:pPr lvl="2">
              <a:buFont typeface="Wingdings" pitchFamily="2" charset="2"/>
              <a:buChar char="§"/>
            </a:pPr>
            <a:r>
              <a:rPr lang="en-US" sz="3200" dirty="0" smtClean="0">
                <a:latin typeface="Times New Roman" pitchFamily="18" charset="0"/>
                <a:cs typeface="Times New Roman" pitchFamily="18" charset="0"/>
              </a:rPr>
              <a:t>/</a:t>
            </a:r>
          </a:p>
          <a:p>
            <a:pPr lvl="2">
              <a:buFont typeface="Wingdings" pitchFamily="2" charset="2"/>
              <a:buChar char="§"/>
            </a:pPr>
            <a:r>
              <a:rPr lang="en-US" sz="3200" dirty="0" smtClean="0">
                <a:latin typeface="Times New Roman" pitchFamily="18" charset="0"/>
                <a:cs typeface="Times New Roman" pitchFamily="18" charset="0"/>
              </a:rPr>
              <a:t> /root</a:t>
            </a:r>
          </a:p>
          <a:p>
            <a:pPr lvl="2">
              <a:buFont typeface="Wingdings" pitchFamily="2" charset="2"/>
              <a:buChar char="§"/>
            </a:pPr>
            <a:r>
              <a:rPr lang="en-US" sz="3200" dirty="0" smtClean="0">
                <a:latin typeface="Times New Roman" pitchFamily="18" charset="0"/>
                <a:cs typeface="Times New Roman" pitchFamily="18" charset="0"/>
              </a:rPr>
              <a:t> /boot</a:t>
            </a:r>
          </a:p>
          <a:p>
            <a:pPr lvl="2">
              <a:buFont typeface="Wingdings" pitchFamily="2" charset="2"/>
              <a:buChar char="§"/>
            </a:pPr>
            <a:r>
              <a:rPr lang="en-US" sz="3200" dirty="0" smtClean="0">
                <a:latin typeface="Times New Roman" pitchFamily="18" charset="0"/>
                <a:cs typeface="Times New Roman" pitchFamily="18" charset="0"/>
              </a:rPr>
              <a:t> /home</a:t>
            </a:r>
          </a:p>
          <a:p>
            <a:pPr lvl="2">
              <a:buFont typeface="Wingdings" pitchFamily="2" charset="2"/>
              <a:buChar char="§"/>
            </a:pPr>
            <a:r>
              <a:rPr lang="en-US" sz="3200" dirty="0" smtClean="0">
                <a:latin typeface="Times New Roman" pitchFamily="18" charset="0"/>
                <a:cs typeface="Times New Roman" pitchFamily="18" charset="0"/>
              </a:rPr>
              <a:t> /bin</a:t>
            </a:r>
          </a:p>
          <a:p>
            <a:pPr lvl="2">
              <a:buFont typeface="Wingdings" pitchFamily="2" charset="2"/>
              <a:buChar char="§"/>
            </a:pPr>
            <a:r>
              <a:rPr lang="en-US" sz="3200" dirty="0" smtClean="0">
                <a:latin typeface="Times New Roman" pitchFamily="18" charset="0"/>
                <a:cs typeface="Times New Roman" pitchFamily="18" charset="0"/>
              </a:rPr>
              <a:t> /lib</a:t>
            </a:r>
          </a:p>
          <a:p>
            <a:pPr lvl="2">
              <a:buFont typeface="Wingdings" pitchFamily="2" charset="2"/>
              <a:buChar char="§"/>
            </a:pPr>
            <a:r>
              <a:rPr lang="en-US" sz="3200" dirty="0" smtClean="0">
                <a:latin typeface="Times New Roman" pitchFamily="18" charset="0"/>
                <a:cs typeface="Times New Roman" pitchFamily="18" charset="0"/>
              </a:rPr>
              <a:t> /etc</a:t>
            </a:r>
          </a:p>
          <a:p>
            <a:pPr lvl="2">
              <a:buFont typeface="Wingdings" pitchFamily="2" charset="2"/>
              <a:buChar char="§"/>
            </a:pPr>
            <a:r>
              <a:rPr lang="en-US" sz="3200" dirty="0" smtClean="0">
                <a:latin typeface="Times New Roman" pitchFamily="18" charset="0"/>
                <a:cs typeface="Times New Roman" pitchFamily="18" charset="0"/>
              </a:rPr>
              <a:t> /tmp</a:t>
            </a:r>
          </a:p>
          <a:p>
            <a:pPr lvl="2">
              <a:buFont typeface="Wingdings" pitchFamily="2" charset="2"/>
              <a:buChar char="§"/>
            </a:pPr>
            <a:r>
              <a:rPr lang="en-US" sz="3200" dirty="0" smtClean="0">
                <a:latin typeface="Times New Roman" pitchFamily="18" charset="0"/>
                <a:cs typeface="Times New Roman" pitchFamily="18" charset="0"/>
              </a:rPr>
              <a:t>/dev</a:t>
            </a:r>
          </a:p>
          <a:p>
            <a:pPr lvl="2">
              <a:buFont typeface="Wingdings" pitchFamily="2" charset="2"/>
              <a:buChar char="§"/>
            </a:pPr>
            <a:r>
              <a:rPr lang="en-US" sz="3200" dirty="0" smtClean="0">
                <a:latin typeface="Times New Roman" pitchFamily="18" charset="0"/>
                <a:cs typeface="Times New Roman" pitchFamily="18" charset="0"/>
              </a:rPr>
              <a:t>/usr</a:t>
            </a:r>
            <a:endParaRPr lang="en-US" sz="3200" dirty="0">
              <a:latin typeface="Times New Roman" pitchFamily="18" charset="0"/>
              <a:cs typeface="Times New Roman" pitchFamily="18" charset="0"/>
            </a:endParaRPr>
          </a:p>
        </p:txBody>
      </p:sp>
      <p:sp>
        <p:nvSpPr>
          <p:cNvPr id="3" name="Rectangle 2"/>
          <p:cNvSpPr/>
          <p:nvPr/>
        </p:nvSpPr>
        <p:spPr>
          <a:xfrm>
            <a:off x="2542624" y="662499"/>
            <a:ext cx="6036600" cy="523220"/>
          </a:xfrm>
          <a:prstGeom prst="rect">
            <a:avLst/>
          </a:prstGeom>
        </p:spPr>
        <p:txBody>
          <a:bodyPr wrap="square">
            <a:spAutoFit/>
          </a:bodyPr>
          <a:lstStyle/>
          <a:p>
            <a:r>
              <a:rPr lang="en-US" sz="2800" b="1" dirty="0" smtClean="0">
                <a:effectLst>
                  <a:outerShdw blurRad="38100" dist="38100" dir="2700000" algn="tl">
                    <a:srgbClr val="000000">
                      <a:alpha val="43137"/>
                    </a:srgbClr>
                  </a:outerShdw>
                </a:effectLst>
                <a:latin typeface="Times New Roman" pitchFamily="18" charset="0"/>
                <a:cs typeface="Times New Roman" pitchFamily="18" charset="0"/>
              </a:rPr>
              <a:t>IMPORTANT DIRECTORIES</a:t>
            </a:r>
            <a:endParaRPr lang="en-US" sz="28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282" y="862012"/>
            <a:ext cx="3558894" cy="1584027"/>
          </a:xfrm>
        </p:spPr>
        <p:txBody>
          <a:bodyPr>
            <a:normAutofit/>
          </a:bodyPr>
          <a:lstStyle/>
          <a:p>
            <a:r>
              <a:rPr lang="en-US" sz="4000" dirty="0" smtClean="0"/>
              <a:t>History of Linux </a:t>
            </a:r>
            <a:endParaRPr lang="en-US" sz="4000" dirty="0"/>
          </a:p>
        </p:txBody>
      </p:sp>
      <p:sp>
        <p:nvSpPr>
          <p:cNvPr id="3" name="TextBox 2"/>
          <p:cNvSpPr txBox="1"/>
          <p:nvPr/>
        </p:nvSpPr>
        <p:spPr>
          <a:xfrm>
            <a:off x="5620871" y="1600200"/>
            <a:ext cx="3657600" cy="369332"/>
          </a:xfrm>
          <a:prstGeom prst="rect">
            <a:avLst/>
          </a:prstGeom>
          <a:noFill/>
        </p:spPr>
        <p:txBody>
          <a:bodyPr wrap="square" rtlCol="0">
            <a:spAutoFit/>
          </a:bodyPr>
          <a:lstStyle/>
          <a:p>
            <a:endParaRPr lang="en-US" dirty="0"/>
          </a:p>
        </p:txBody>
      </p:sp>
      <p:sp>
        <p:nvSpPr>
          <p:cNvPr id="4" name="TextBox 3"/>
          <p:cNvSpPr txBox="1"/>
          <p:nvPr/>
        </p:nvSpPr>
        <p:spPr>
          <a:xfrm>
            <a:off x="5069541" y="838200"/>
            <a:ext cx="6629400" cy="4524315"/>
          </a:xfrm>
          <a:prstGeom prst="rect">
            <a:avLst/>
          </a:prstGeom>
          <a:noFill/>
        </p:spPr>
        <p:txBody>
          <a:bodyPr wrap="square" rtlCol="0">
            <a:spAutoFit/>
          </a:bodyPr>
          <a:lstStyle/>
          <a:p>
            <a:pPr>
              <a:buFont typeface="Wingdings" pitchFamily="2" charset="2"/>
              <a:buChar char="Ø"/>
            </a:pPr>
            <a:r>
              <a:rPr lang="en-US" sz="3600" dirty="0" smtClean="0"/>
              <a:t>1984 -  Richard Stallman starts GNU project. </a:t>
            </a:r>
          </a:p>
          <a:p>
            <a:pPr>
              <a:buFont typeface="Wingdings" pitchFamily="2" charset="2"/>
              <a:buChar char="Ø"/>
            </a:pPr>
            <a:r>
              <a:rPr lang="en-US" sz="3600" dirty="0" smtClean="0"/>
              <a:t>1987- MINIX was first released which inspired creation of Linux. </a:t>
            </a:r>
          </a:p>
          <a:p>
            <a:pPr>
              <a:buFont typeface="Wingdings" pitchFamily="2" charset="2"/>
              <a:buChar char="Ø"/>
            </a:pPr>
            <a:r>
              <a:rPr lang="en-US" sz="3600" dirty="0" smtClean="0"/>
              <a:t>1991 -  Linus Torvalds writes 1</a:t>
            </a:r>
            <a:r>
              <a:rPr lang="en-US" sz="3600" baseline="30000" dirty="0" smtClean="0"/>
              <a:t>st</a:t>
            </a:r>
            <a:r>
              <a:rPr lang="en-US" sz="3600" dirty="0" smtClean="0"/>
              <a:t> version of Linux kernel. </a:t>
            </a:r>
          </a:p>
          <a:p>
            <a:pPr>
              <a:buFont typeface="Wingdings" pitchFamily="2" charset="2"/>
              <a:buChar char="Ø"/>
            </a:pPr>
            <a:r>
              <a:rPr lang="en-US" sz="3600" dirty="0" smtClean="0"/>
              <a:t>1992 -  released the kernel under  GNU. </a:t>
            </a:r>
            <a:endParaRPr lang="en-US" sz="3600" dirty="0"/>
          </a:p>
        </p:txBody>
      </p:sp>
    </p:spTree>
    <p:extLst>
      <p:ext uri="{BB962C8B-B14F-4D97-AF65-F5344CB8AC3E}">
        <p14:creationId xmlns:p14="http://schemas.microsoft.com/office/powerpoint/2010/main" val="100718609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81634" y="1638798"/>
            <a:ext cx="9480178" cy="3970318"/>
          </a:xfrm>
          <a:prstGeom prst="rect">
            <a:avLst/>
          </a:prstGeom>
        </p:spPr>
        <p:txBody>
          <a:bodyPr wrap="square">
            <a:spAutoFit/>
          </a:bodyPr>
          <a:lstStyle/>
          <a:p>
            <a:pPr algn="just">
              <a:buFont typeface="Wingdings" pitchFamily="2" charset="2"/>
              <a:buChar char="Ø"/>
            </a:pPr>
            <a:r>
              <a:rPr lang="en-US" sz="2800" dirty="0" smtClean="0">
                <a:latin typeface="Times New Roman" pitchFamily="18" charset="0"/>
                <a:cs typeface="Times New Roman" pitchFamily="18" charset="0"/>
              </a:rPr>
              <a:t>A filename is a name used to uniquely identify a computer file stored in a file system. Different file systems impose different restrictions on filename lengths and the allowed characters within filenames.</a:t>
            </a:r>
          </a:p>
          <a:p>
            <a:pPr algn="just">
              <a:buFont typeface="Wingdings" pitchFamily="2" charset="2"/>
              <a:buChar char="Ø"/>
            </a:pPr>
            <a:endParaRPr lang="en-US" sz="2800" dirty="0" smtClean="0">
              <a:latin typeface="Times New Roman" pitchFamily="18" charset="0"/>
              <a:cs typeface="Times New Roman" pitchFamily="18" charset="0"/>
            </a:endParaRPr>
          </a:p>
          <a:p>
            <a:pPr algn="just">
              <a:buFont typeface="Wingdings" pitchFamily="2" charset="2"/>
              <a:buChar char="Ø"/>
            </a:pPr>
            <a:r>
              <a:rPr lang="en-US" sz="2800" dirty="0" smtClean="0">
                <a:latin typeface="Times New Roman" pitchFamily="18" charset="0"/>
                <a:cs typeface="Times New Roman" pitchFamily="18" charset="0"/>
              </a:rPr>
              <a:t>In computing, a directory is a file system cataloging structure which contains references to other computer files, and possibly other directories. On many computers, directories are known as folders</a:t>
            </a:r>
            <a:r>
              <a:rPr lang="en-US" sz="2800" dirty="0" smtClean="0"/>
              <a:t>.</a:t>
            </a:r>
          </a:p>
        </p:txBody>
      </p:sp>
      <p:sp>
        <p:nvSpPr>
          <p:cNvPr id="3" name="Rectangle 2"/>
          <p:cNvSpPr/>
          <p:nvPr/>
        </p:nvSpPr>
        <p:spPr>
          <a:xfrm>
            <a:off x="2086734" y="689393"/>
            <a:ext cx="5578090" cy="523220"/>
          </a:xfrm>
          <a:prstGeom prst="rect">
            <a:avLst/>
          </a:prstGeom>
        </p:spPr>
        <p:txBody>
          <a:bodyPr wrap="square">
            <a:spAutoFit/>
          </a:bodyPr>
          <a:lstStyle/>
          <a:p>
            <a:pPr algn="ctr">
              <a:buNone/>
            </a:pPr>
            <a:r>
              <a:rPr lang="en-US" sz="2800" b="1" dirty="0" smtClean="0">
                <a:effectLst>
                  <a:outerShdw blurRad="38100" dist="38100" dir="2700000" algn="tl">
                    <a:srgbClr val="000000">
                      <a:alpha val="43137"/>
                    </a:srgbClr>
                  </a:outerShdw>
                </a:effectLst>
                <a:latin typeface="Times New Roman" pitchFamily="18" charset="0"/>
                <a:cs typeface="Times New Roman" pitchFamily="18" charset="0"/>
              </a:rPr>
              <a:t>FILE &amp; DIRECTORY NAMES</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8941" y="810470"/>
            <a:ext cx="9964270" cy="3293209"/>
          </a:xfrm>
          <a:prstGeom prst="rect">
            <a:avLst/>
          </a:prstGeom>
        </p:spPr>
        <p:txBody>
          <a:bodyPr wrap="square">
            <a:spAutoFit/>
          </a:bodyPr>
          <a:lstStyle/>
          <a:p>
            <a:pPr algn="ctr">
              <a:buNone/>
            </a:pPr>
            <a:r>
              <a:rPr lang="en-US" sz="2800" b="1" dirty="0" smtClean="0">
                <a:effectLst>
                  <a:outerShdw blurRad="38100" dist="38100" dir="2700000" algn="tl">
                    <a:srgbClr val="000000">
                      <a:alpha val="43137"/>
                    </a:srgbClr>
                  </a:outerShdw>
                </a:effectLst>
                <a:latin typeface="Times New Roman" pitchFamily="18" charset="0"/>
                <a:cs typeface="Times New Roman" pitchFamily="18" charset="0"/>
              </a:rPr>
              <a:t>ABSOLUTE &amp; RELATIVE PATHNAME</a:t>
            </a:r>
          </a:p>
          <a:p>
            <a:pPr algn="just">
              <a:buNone/>
            </a:pPr>
            <a:r>
              <a:rPr lang="en-US" dirty="0" smtClean="0">
                <a:latin typeface="Times New Roman" pitchFamily="18" charset="0"/>
                <a:cs typeface="Times New Roman" pitchFamily="18" charset="0"/>
              </a:rPr>
              <a:t>	</a:t>
            </a:r>
          </a:p>
          <a:p>
            <a:pPr algn="just">
              <a:buNone/>
            </a:pPr>
            <a:r>
              <a:rPr lang="en-US"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An absolute path is defined as specifying the location of a file or directory from the root directory (/). In other words, we can say that an absolute path is a complete path from start of actual file system from    / directory.</a:t>
            </a:r>
          </a:p>
          <a:p>
            <a:pPr algn="just">
              <a:buNone/>
            </a:pPr>
            <a:endParaRPr lang="en-US" sz="2400" dirty="0" smtClean="0">
              <a:latin typeface="Times New Roman" pitchFamily="18" charset="0"/>
              <a:cs typeface="Times New Roman" pitchFamily="18" charset="0"/>
            </a:endParaRPr>
          </a:p>
          <a:p>
            <a:pPr algn="just">
              <a:buNone/>
            </a:pPr>
            <a:r>
              <a:rPr lang="en-US" sz="2400" dirty="0" smtClean="0">
                <a:latin typeface="Times New Roman" pitchFamily="18" charset="0"/>
                <a:cs typeface="Times New Roman" pitchFamily="18" charset="0"/>
              </a:rPr>
              <a:t>           Relative path is defined as the path related to the present working directly (</a:t>
            </a:r>
            <a:r>
              <a:rPr lang="en-US" sz="2400" dirty="0" err="1" smtClean="0">
                <a:latin typeface="Times New Roman" pitchFamily="18" charset="0"/>
                <a:cs typeface="Times New Roman" pitchFamily="18" charset="0"/>
              </a:rPr>
              <a:t>pwd</a:t>
            </a:r>
            <a:r>
              <a:rPr lang="en-US" sz="2400" dirty="0" smtClean="0">
                <a:latin typeface="Times New Roman" pitchFamily="18" charset="0"/>
                <a:cs typeface="Times New Roman" pitchFamily="18" charset="0"/>
              </a:rPr>
              <a:t>). It starts at your current directory and never starts with a /.</a:t>
            </a:r>
          </a:p>
          <a:p>
            <a:endParaRPr 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7881" y="304592"/>
            <a:ext cx="9856695" cy="6324808"/>
          </a:xfrm>
          <a:prstGeom prst="rect">
            <a:avLst/>
          </a:prstGeom>
        </p:spPr>
        <p:txBody>
          <a:bodyPr wrap="square">
            <a:spAutoFit/>
          </a:bodyPr>
          <a:lstStyle/>
          <a:p>
            <a:pPr algn="ctr">
              <a:buNone/>
            </a:pPr>
            <a:r>
              <a:rPr lang="en-US" sz="2800" b="1" dirty="0" smtClean="0">
                <a:effectLst>
                  <a:outerShdw blurRad="38100" dist="38100" dir="2700000" algn="tl">
                    <a:srgbClr val="000000">
                      <a:alpha val="43137"/>
                    </a:srgbClr>
                  </a:outerShdw>
                </a:effectLst>
                <a:latin typeface="Times New Roman" pitchFamily="18" charset="0"/>
                <a:cs typeface="Times New Roman" pitchFamily="18" charset="0"/>
              </a:rPr>
              <a:t>CHANGING DIRECTORIES</a:t>
            </a:r>
          </a:p>
          <a:p>
            <a:pPr algn="just">
              <a:buNone/>
            </a:pPr>
            <a:endParaRPr lang="en-US" sz="1100" dirty="0" smtClean="0">
              <a:latin typeface="Times New Roman" pitchFamily="18" charset="0"/>
              <a:cs typeface="Times New Roman" pitchFamily="18" charset="0"/>
            </a:endParaRPr>
          </a:p>
          <a:p>
            <a:pPr algn="just">
              <a:buNone/>
            </a:pPr>
            <a:r>
              <a:rPr lang="en-US" sz="16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To change directories from your current working directory, use the command </a:t>
            </a:r>
            <a:r>
              <a:rPr lang="en-US" sz="2400" dirty="0" err="1" smtClean="0">
                <a:latin typeface="Times New Roman" pitchFamily="18" charset="0"/>
                <a:cs typeface="Times New Roman" pitchFamily="18" charset="0"/>
              </a:rPr>
              <a:t>cd</a:t>
            </a:r>
            <a:r>
              <a:rPr lang="en-US" sz="2400" dirty="0" smtClean="0">
                <a:latin typeface="Times New Roman" pitchFamily="18" charset="0"/>
                <a:cs typeface="Times New Roman" pitchFamily="18" charset="0"/>
              </a:rPr>
              <a:t>. The above command changes directories to the /tmp/ directory. The second word on the command line must be a path. It can either be relative or absolute, and can move one directory or many.</a:t>
            </a:r>
          </a:p>
          <a:p>
            <a:pPr algn="just">
              <a:buNone/>
            </a:pPr>
            <a:endParaRPr lang="en-US" sz="2400" dirty="0" smtClean="0">
              <a:latin typeface="Times New Roman" pitchFamily="18" charset="0"/>
              <a:cs typeface="Times New Roman" pitchFamily="18" charset="0"/>
            </a:endParaRPr>
          </a:p>
          <a:p>
            <a:pPr algn="just">
              <a:buNone/>
            </a:pPr>
            <a:r>
              <a:rPr lang="en-US" sz="2400" dirty="0" smtClean="0">
                <a:latin typeface="Times New Roman" pitchFamily="18" charset="0"/>
                <a:cs typeface="Times New Roman" pitchFamily="18" charset="0"/>
              </a:rPr>
              <a:t>	</a:t>
            </a:r>
            <a:r>
              <a:rPr lang="en-US" sz="2400" b="1" dirty="0" smtClean="0">
                <a:latin typeface="Times New Roman" pitchFamily="18" charset="0"/>
                <a:cs typeface="Times New Roman" pitchFamily="18" charset="0"/>
              </a:rPr>
              <a:t>Syntax: </a:t>
            </a:r>
            <a:r>
              <a:rPr lang="en-US" sz="2400" b="1" i="1" dirty="0" smtClean="0">
                <a:latin typeface="Times New Roman" pitchFamily="18" charset="0"/>
                <a:cs typeface="Times New Roman" pitchFamily="18" charset="0"/>
              </a:rPr>
              <a:t>$ </a:t>
            </a:r>
            <a:r>
              <a:rPr lang="en-US" sz="2400" b="1" i="1" dirty="0" err="1" smtClean="0">
                <a:latin typeface="Times New Roman" pitchFamily="18" charset="0"/>
                <a:cs typeface="Times New Roman" pitchFamily="18" charset="0"/>
              </a:rPr>
              <a:t>cd</a:t>
            </a:r>
            <a:r>
              <a:rPr lang="en-US" sz="2400" b="1" i="1" dirty="0" smtClean="0">
                <a:latin typeface="Times New Roman" pitchFamily="18" charset="0"/>
                <a:cs typeface="Times New Roman" pitchFamily="18" charset="0"/>
              </a:rPr>
              <a:t> </a:t>
            </a:r>
            <a:r>
              <a:rPr lang="en-US" sz="2400" i="1" dirty="0" smtClean="0">
                <a:latin typeface="Times New Roman" pitchFamily="18" charset="0"/>
                <a:cs typeface="Times New Roman" pitchFamily="18" charset="0"/>
              </a:rPr>
              <a:t>[option] [directory]</a:t>
            </a:r>
          </a:p>
          <a:p>
            <a:pPr algn="just">
              <a:buNone/>
            </a:pPr>
            <a:endParaRPr lang="en-US" sz="2000" dirty="0" smtClean="0">
              <a:latin typeface="Times New Roman" pitchFamily="18" charset="0"/>
              <a:cs typeface="Times New Roman" pitchFamily="18" charset="0"/>
            </a:endParaRPr>
          </a:p>
          <a:p>
            <a:pPr algn="just"/>
            <a:r>
              <a:rPr lang="en-US" sz="2000" b="1" dirty="0" smtClean="0">
                <a:latin typeface="Times New Roman" pitchFamily="18" charset="0"/>
                <a:cs typeface="Times New Roman" pitchFamily="18" charset="0"/>
              </a:rPr>
              <a:t>$ </a:t>
            </a:r>
            <a:r>
              <a:rPr lang="en-US" sz="2000" b="1" dirty="0" err="1" smtClean="0">
                <a:latin typeface="Times New Roman" pitchFamily="18" charset="0"/>
                <a:cs typeface="Times New Roman" pitchFamily="18" charset="0"/>
              </a:rPr>
              <a:t>cd</a:t>
            </a:r>
            <a:r>
              <a:rPr lang="en-US" sz="2000" b="1"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Returns you to your login directory</a:t>
            </a:r>
          </a:p>
          <a:p>
            <a:pPr algn="just"/>
            <a:r>
              <a:rPr lang="en-US" sz="2000" b="1" dirty="0" smtClean="0">
                <a:latin typeface="Times New Roman" pitchFamily="18" charset="0"/>
                <a:cs typeface="Times New Roman" pitchFamily="18" charset="0"/>
              </a:rPr>
              <a:t>$ </a:t>
            </a:r>
            <a:r>
              <a:rPr lang="en-US" sz="2000" b="1" dirty="0" err="1" smtClean="0">
                <a:latin typeface="Times New Roman" pitchFamily="18" charset="0"/>
                <a:cs typeface="Times New Roman" pitchFamily="18" charset="0"/>
              </a:rPr>
              <a:t>cd</a:t>
            </a:r>
            <a:r>
              <a:rPr lang="en-US" sz="2000" b="1" dirty="0" smtClean="0">
                <a:latin typeface="Times New Roman" pitchFamily="18" charset="0"/>
                <a:cs typeface="Times New Roman" pitchFamily="18" charset="0"/>
              </a:rPr>
              <a:t> - 	</a:t>
            </a:r>
            <a:r>
              <a:rPr lang="en-US" sz="2000" dirty="0" smtClean="0">
                <a:latin typeface="Times New Roman" pitchFamily="18" charset="0"/>
                <a:cs typeface="Times New Roman" pitchFamily="18" charset="0"/>
              </a:rPr>
              <a:t>Returns you to your previous working directory</a:t>
            </a:r>
          </a:p>
          <a:p>
            <a:pPr algn="just"/>
            <a:r>
              <a:rPr lang="en-US" sz="2000" b="1" dirty="0" smtClean="0">
                <a:latin typeface="Times New Roman" pitchFamily="18" charset="0"/>
                <a:cs typeface="Times New Roman" pitchFamily="18" charset="0"/>
              </a:rPr>
              <a:t>$ </a:t>
            </a:r>
            <a:r>
              <a:rPr lang="en-US" sz="2000" b="1" dirty="0" err="1" smtClean="0">
                <a:latin typeface="Times New Roman" pitchFamily="18" charset="0"/>
                <a:cs typeface="Times New Roman" pitchFamily="18" charset="0"/>
              </a:rPr>
              <a:t>cd</a:t>
            </a:r>
            <a:r>
              <a:rPr lang="en-US" sz="2000" b="1" dirty="0" smtClean="0">
                <a:latin typeface="Times New Roman" pitchFamily="18" charset="0"/>
                <a:cs typeface="Times New Roman" pitchFamily="18" charset="0"/>
              </a:rPr>
              <a:t> ~ 	</a:t>
            </a:r>
            <a:r>
              <a:rPr lang="en-US" sz="2000" dirty="0" smtClean="0">
                <a:latin typeface="Times New Roman" pitchFamily="18" charset="0"/>
                <a:cs typeface="Times New Roman" pitchFamily="18" charset="0"/>
              </a:rPr>
              <a:t>Also returns you to your login directory</a:t>
            </a:r>
          </a:p>
          <a:p>
            <a:pPr algn="just"/>
            <a:r>
              <a:rPr lang="en-US" sz="2000" b="1" dirty="0" smtClean="0">
                <a:latin typeface="Times New Roman" pitchFamily="18" charset="0"/>
                <a:cs typeface="Times New Roman" pitchFamily="18" charset="0"/>
              </a:rPr>
              <a:t>$ </a:t>
            </a:r>
            <a:r>
              <a:rPr lang="en-US" sz="2000" b="1" dirty="0" err="1" smtClean="0">
                <a:latin typeface="Times New Roman" pitchFamily="18" charset="0"/>
                <a:cs typeface="Times New Roman" pitchFamily="18" charset="0"/>
              </a:rPr>
              <a:t>cd</a:t>
            </a:r>
            <a:r>
              <a:rPr lang="en-US" sz="2000" b="1" dirty="0" smtClean="0">
                <a:latin typeface="Times New Roman" pitchFamily="18" charset="0"/>
                <a:cs typeface="Times New Roman" pitchFamily="18" charset="0"/>
              </a:rPr>
              <a:t> / 	</a:t>
            </a:r>
            <a:r>
              <a:rPr lang="en-US" sz="2000" dirty="0" smtClean="0">
                <a:latin typeface="Times New Roman" pitchFamily="18" charset="0"/>
                <a:cs typeface="Times New Roman" pitchFamily="18" charset="0"/>
              </a:rPr>
              <a:t>Takes you to the entire system's root directory.</a:t>
            </a:r>
          </a:p>
          <a:p>
            <a:pPr algn="just"/>
            <a:r>
              <a:rPr lang="en-US" sz="2000" b="1" dirty="0" smtClean="0">
                <a:latin typeface="Times New Roman" pitchFamily="18" charset="0"/>
                <a:cs typeface="Times New Roman" pitchFamily="18" charset="0"/>
              </a:rPr>
              <a:t>$ </a:t>
            </a:r>
            <a:r>
              <a:rPr lang="en-US" sz="2000" b="1" dirty="0" err="1" smtClean="0">
                <a:latin typeface="Times New Roman" pitchFamily="18" charset="0"/>
                <a:cs typeface="Times New Roman" pitchFamily="18" charset="0"/>
              </a:rPr>
              <a:t>cd</a:t>
            </a:r>
            <a:r>
              <a:rPr lang="en-US" sz="2000" b="1" dirty="0" smtClean="0">
                <a:latin typeface="Times New Roman" pitchFamily="18" charset="0"/>
                <a:cs typeface="Times New Roman" pitchFamily="18" charset="0"/>
              </a:rPr>
              <a:t> /root  </a:t>
            </a:r>
            <a:r>
              <a:rPr lang="en-US" sz="2000" dirty="0" smtClean="0">
                <a:latin typeface="Times New Roman" pitchFamily="18" charset="0"/>
                <a:cs typeface="Times New Roman" pitchFamily="18" charset="0"/>
              </a:rPr>
              <a:t>Takes you to the home directory of the root user. You must be the  root user to access this directory.</a:t>
            </a:r>
          </a:p>
          <a:p>
            <a:pPr algn="just"/>
            <a:r>
              <a:rPr lang="en-US" sz="2000" b="1" dirty="0" smtClean="0">
                <a:latin typeface="Times New Roman" pitchFamily="18" charset="0"/>
                <a:cs typeface="Times New Roman" pitchFamily="18" charset="0"/>
              </a:rPr>
              <a:t>$ </a:t>
            </a:r>
            <a:r>
              <a:rPr lang="en-US" sz="2000" b="1" dirty="0" err="1" smtClean="0">
                <a:latin typeface="Times New Roman" pitchFamily="18" charset="0"/>
                <a:cs typeface="Times New Roman" pitchFamily="18" charset="0"/>
              </a:rPr>
              <a:t>cd</a:t>
            </a:r>
            <a:r>
              <a:rPr lang="en-US" sz="2000" b="1" dirty="0" smtClean="0">
                <a:latin typeface="Times New Roman" pitchFamily="18" charset="0"/>
                <a:cs typeface="Times New Roman" pitchFamily="18" charset="0"/>
              </a:rPr>
              <a:t> /home   </a:t>
            </a:r>
            <a:r>
              <a:rPr lang="en-US" sz="2000" dirty="0" smtClean="0">
                <a:latin typeface="Times New Roman" pitchFamily="18" charset="0"/>
                <a:cs typeface="Times New Roman" pitchFamily="18" charset="0"/>
              </a:rPr>
              <a:t>Takes you to the home directory, where user login directories are 		usually stored.</a:t>
            </a:r>
          </a:p>
          <a:p>
            <a:pPr algn="just"/>
            <a:r>
              <a:rPr lang="en-US" sz="2000" b="1" dirty="0" smtClean="0">
                <a:latin typeface="Times New Roman" pitchFamily="18" charset="0"/>
                <a:cs typeface="Times New Roman" pitchFamily="18" charset="0"/>
              </a:rPr>
              <a:t>$ </a:t>
            </a:r>
            <a:r>
              <a:rPr lang="en-US" sz="2000" b="1" dirty="0" err="1" smtClean="0">
                <a:latin typeface="Times New Roman" pitchFamily="18" charset="0"/>
                <a:cs typeface="Times New Roman" pitchFamily="18" charset="0"/>
              </a:rPr>
              <a:t>cd</a:t>
            </a:r>
            <a:r>
              <a:rPr lang="en-US" sz="2000" b="1" dirty="0" smtClean="0">
                <a:latin typeface="Times New Roman" pitchFamily="18" charset="0"/>
                <a:cs typeface="Times New Roman" pitchFamily="18" charset="0"/>
              </a:rPr>
              <a:t> .. 	</a:t>
            </a:r>
            <a:r>
              <a:rPr lang="en-US" sz="2000" dirty="0" smtClean="0">
                <a:latin typeface="Times New Roman" pitchFamily="18" charset="0"/>
                <a:cs typeface="Times New Roman" pitchFamily="18" charset="0"/>
              </a:rPr>
              <a:t>Takes you to the directory one level up</a:t>
            </a:r>
            <a:r>
              <a:rPr lang="en-US" sz="2400" dirty="0" smtClean="0"/>
              <a:t>.</a:t>
            </a:r>
          </a:p>
          <a:p>
            <a:endParaRPr 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54741" y="551330"/>
            <a:ext cx="9291918" cy="5262979"/>
          </a:xfrm>
          <a:prstGeom prst="rect">
            <a:avLst/>
          </a:prstGeom>
        </p:spPr>
        <p:txBody>
          <a:bodyPr wrap="square">
            <a:spAutoFit/>
          </a:bodyPr>
          <a:lstStyle/>
          <a:p>
            <a:pPr algn="ctr">
              <a:buNone/>
            </a:pPr>
            <a:r>
              <a:rPr lang="en-US" sz="2800" b="1" dirty="0" smtClean="0">
                <a:effectLst>
                  <a:outerShdw blurRad="38100" dist="38100" dir="2700000" algn="tl">
                    <a:srgbClr val="000000">
                      <a:alpha val="43137"/>
                    </a:srgbClr>
                  </a:outerShdw>
                </a:effectLst>
                <a:latin typeface="Times New Roman" pitchFamily="18" charset="0"/>
                <a:cs typeface="Times New Roman" pitchFamily="18" charset="0"/>
              </a:rPr>
              <a:t>LISTING DIRECTORY CONTENTS</a:t>
            </a:r>
          </a:p>
          <a:p>
            <a:pPr algn="just">
              <a:buNone/>
            </a:pPr>
            <a:endParaRPr lang="en-US" sz="2000" b="1" i="1" dirty="0" smtClean="0">
              <a:latin typeface="Times New Roman" pitchFamily="18" charset="0"/>
              <a:cs typeface="Times New Roman" pitchFamily="18" charset="0"/>
            </a:endParaRPr>
          </a:p>
          <a:p>
            <a:pPr algn="just">
              <a:buNone/>
            </a:pPr>
            <a:r>
              <a:rPr lang="en-US" sz="2000" b="1" i="1" dirty="0" smtClean="0">
                <a:latin typeface="Times New Roman" pitchFamily="18" charset="0"/>
                <a:cs typeface="Times New Roman" pitchFamily="18" charset="0"/>
              </a:rPr>
              <a:t>	</a:t>
            </a:r>
            <a:r>
              <a:rPr lang="en-US" sz="2400" b="1" i="1" dirty="0" err="1" smtClean="0">
                <a:latin typeface="Times New Roman" pitchFamily="18" charset="0"/>
                <a:cs typeface="Times New Roman" pitchFamily="18" charset="0"/>
              </a:rPr>
              <a:t>ls</a:t>
            </a:r>
            <a:r>
              <a:rPr lang="en-US" sz="2400" dirty="0" smtClean="0">
                <a:latin typeface="Times New Roman" pitchFamily="18" charset="0"/>
                <a:cs typeface="Times New Roman" pitchFamily="18" charset="0"/>
              </a:rPr>
              <a:t> is a Linux shell command that lists directory contents of files and directories.</a:t>
            </a:r>
          </a:p>
          <a:p>
            <a:pPr algn="just">
              <a:buNone/>
            </a:pPr>
            <a:endParaRPr lang="en-US" sz="2400" dirty="0" smtClean="0">
              <a:latin typeface="Times New Roman" pitchFamily="18" charset="0"/>
              <a:cs typeface="Times New Roman" pitchFamily="18" charset="0"/>
            </a:endParaRPr>
          </a:p>
          <a:p>
            <a:pPr algn="just">
              <a:buNone/>
            </a:pPr>
            <a:r>
              <a:rPr lang="en-US" sz="2400" dirty="0" smtClean="0">
                <a:latin typeface="Times New Roman" pitchFamily="18" charset="0"/>
                <a:cs typeface="Times New Roman" pitchFamily="18" charset="0"/>
              </a:rPr>
              <a:t>	</a:t>
            </a:r>
            <a:r>
              <a:rPr lang="en-US" sz="2400" b="1" dirty="0" smtClean="0">
                <a:latin typeface="Times New Roman" pitchFamily="18" charset="0"/>
                <a:cs typeface="Times New Roman" pitchFamily="18" charset="0"/>
              </a:rPr>
              <a:t>Syntax: </a:t>
            </a:r>
            <a:r>
              <a:rPr lang="en-US" sz="2400" b="1" i="1" dirty="0" smtClean="0">
                <a:latin typeface="Times New Roman" pitchFamily="18" charset="0"/>
                <a:cs typeface="Times New Roman" pitchFamily="18" charset="0"/>
              </a:rPr>
              <a:t>$ </a:t>
            </a:r>
            <a:r>
              <a:rPr lang="en-US" sz="2400" b="1" i="1" dirty="0" err="1" smtClean="0">
                <a:latin typeface="Times New Roman" pitchFamily="18" charset="0"/>
                <a:cs typeface="Times New Roman" pitchFamily="18" charset="0"/>
              </a:rPr>
              <a:t>ls</a:t>
            </a:r>
            <a:r>
              <a:rPr lang="en-US" sz="2400" b="1" i="1" dirty="0" smtClean="0">
                <a:latin typeface="Times New Roman" pitchFamily="18" charset="0"/>
                <a:cs typeface="Times New Roman" pitchFamily="18" charset="0"/>
              </a:rPr>
              <a:t> </a:t>
            </a:r>
            <a:r>
              <a:rPr lang="en-US" sz="2400" i="1" dirty="0" smtClean="0">
                <a:latin typeface="Times New Roman" pitchFamily="18" charset="0"/>
                <a:cs typeface="Times New Roman" pitchFamily="18" charset="0"/>
              </a:rPr>
              <a:t>[options] [</a:t>
            </a:r>
            <a:r>
              <a:rPr lang="en-US" sz="2400" i="1" dirty="0" err="1" smtClean="0">
                <a:latin typeface="Times New Roman" pitchFamily="18" charset="0"/>
                <a:cs typeface="Times New Roman" pitchFamily="18" charset="0"/>
              </a:rPr>
              <a:t>file|dir</a:t>
            </a:r>
            <a:r>
              <a:rPr lang="en-US" sz="2400" i="1" dirty="0" smtClean="0">
                <a:latin typeface="Times New Roman" pitchFamily="18" charset="0"/>
                <a:cs typeface="Times New Roman" pitchFamily="18" charset="0"/>
              </a:rPr>
              <a:t>]</a:t>
            </a:r>
          </a:p>
          <a:p>
            <a:pPr algn="just">
              <a:buNone/>
            </a:pPr>
            <a:endParaRPr lang="en-US" sz="2400" i="1" dirty="0" smtClean="0">
              <a:latin typeface="Times New Roman" pitchFamily="18" charset="0"/>
              <a:cs typeface="Times New Roman" pitchFamily="18" charset="0"/>
            </a:endParaRPr>
          </a:p>
          <a:p>
            <a:pPr algn="just">
              <a:buNone/>
            </a:pPr>
            <a:r>
              <a:rPr lang="en-US" sz="2400" b="1" dirty="0" err="1" smtClean="0">
                <a:latin typeface="Times New Roman" pitchFamily="18" charset="0"/>
                <a:cs typeface="Times New Roman" pitchFamily="18" charset="0"/>
              </a:rPr>
              <a:t>Eg</a:t>
            </a:r>
            <a:r>
              <a:rPr lang="en-US" sz="2400" b="1" dirty="0" smtClean="0">
                <a:latin typeface="Times New Roman" pitchFamily="18" charset="0"/>
                <a:cs typeface="Times New Roman" pitchFamily="18" charset="0"/>
              </a:rPr>
              <a:t>:</a:t>
            </a:r>
          </a:p>
          <a:p>
            <a:pPr algn="just">
              <a:buNone/>
            </a:pPr>
            <a:r>
              <a:rPr lang="en-US" sz="2400" dirty="0" smtClean="0">
                <a:latin typeface="Times New Roman" pitchFamily="18" charset="0"/>
                <a:cs typeface="Times New Roman" pitchFamily="18" charset="0"/>
              </a:rPr>
              <a:t>	</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ls</a:t>
            </a:r>
            <a:r>
              <a:rPr lang="en-US" sz="2400" b="1" dirty="0" smtClean="0">
                <a:latin typeface="Times New Roman" pitchFamily="18" charset="0"/>
                <a:cs typeface="Times New Roman" pitchFamily="18" charset="0"/>
              </a:rPr>
              <a:t> -a</a:t>
            </a:r>
            <a:r>
              <a:rPr lang="en-US" sz="2400" dirty="0" smtClean="0">
                <a:latin typeface="Times New Roman" pitchFamily="18" charset="0"/>
                <a:cs typeface="Times New Roman" pitchFamily="18" charset="0"/>
              </a:rPr>
              <a:t>	list all files including hidden file starting with '.'</a:t>
            </a:r>
          </a:p>
          <a:p>
            <a:pPr algn="just">
              <a:buNone/>
            </a:pPr>
            <a:r>
              <a:rPr lang="en-US" sz="2400" dirty="0" smtClean="0">
                <a:latin typeface="Times New Roman" pitchFamily="18" charset="0"/>
                <a:cs typeface="Times New Roman" pitchFamily="18" charset="0"/>
              </a:rPr>
              <a:t>	</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ls</a:t>
            </a:r>
            <a:r>
              <a:rPr lang="en-US" sz="2400" b="1" dirty="0" smtClean="0">
                <a:latin typeface="Times New Roman" pitchFamily="18" charset="0"/>
                <a:cs typeface="Times New Roman" pitchFamily="18" charset="0"/>
              </a:rPr>
              <a:t> -d</a:t>
            </a:r>
            <a:r>
              <a:rPr lang="en-US" sz="2400" dirty="0" smtClean="0">
                <a:latin typeface="Times New Roman" pitchFamily="18" charset="0"/>
                <a:cs typeface="Times New Roman" pitchFamily="18" charset="0"/>
              </a:rPr>
              <a:t>	list directories - with ' */'</a:t>
            </a:r>
          </a:p>
          <a:p>
            <a:pPr algn="just">
              <a:buNone/>
            </a:pPr>
            <a:r>
              <a:rPr lang="en-US" sz="2400" dirty="0" smtClean="0">
                <a:latin typeface="Times New Roman" pitchFamily="18" charset="0"/>
                <a:cs typeface="Times New Roman" pitchFamily="18" charset="0"/>
              </a:rPr>
              <a:t>	</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ls</a:t>
            </a:r>
            <a:r>
              <a:rPr lang="en-US" sz="2400" b="1" dirty="0" smtClean="0">
                <a:latin typeface="Times New Roman" pitchFamily="18" charset="0"/>
                <a:cs typeface="Times New Roman" pitchFamily="18" charset="0"/>
              </a:rPr>
              <a:t> /	</a:t>
            </a:r>
            <a:r>
              <a:rPr lang="en-US" sz="2400" dirty="0" smtClean="0">
                <a:latin typeface="Times New Roman" pitchFamily="18" charset="0"/>
                <a:cs typeface="Times New Roman" pitchFamily="18" charset="0"/>
              </a:rPr>
              <a:t>	List root directory.</a:t>
            </a:r>
          </a:p>
          <a:p>
            <a:pPr algn="just">
              <a:buNone/>
            </a:pPr>
            <a:r>
              <a:rPr lang="en-US" sz="2400" dirty="0" smtClean="0">
                <a:latin typeface="Times New Roman" pitchFamily="18" charset="0"/>
                <a:cs typeface="Times New Roman" pitchFamily="18" charset="0"/>
              </a:rPr>
              <a:t>	</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ls</a:t>
            </a:r>
            <a:r>
              <a:rPr lang="en-US" sz="2400" b="1" dirty="0" smtClean="0">
                <a:latin typeface="Times New Roman" pitchFamily="18" charset="0"/>
                <a:cs typeface="Times New Roman" pitchFamily="18" charset="0"/>
              </a:rPr>
              <a:t> ..	</a:t>
            </a:r>
            <a:r>
              <a:rPr lang="en-US" sz="2400" dirty="0" smtClean="0">
                <a:latin typeface="Times New Roman" pitchFamily="18" charset="0"/>
                <a:cs typeface="Times New Roman" pitchFamily="18" charset="0"/>
              </a:rPr>
              <a:t>	List parent directory.</a:t>
            </a:r>
          </a:p>
          <a:p>
            <a:pPr algn="just">
              <a:buNone/>
            </a:pPr>
            <a:r>
              <a:rPr lang="en-US" sz="2400" dirty="0" smtClean="0">
                <a:latin typeface="Times New Roman" pitchFamily="18" charset="0"/>
                <a:cs typeface="Times New Roman" pitchFamily="18" charset="0"/>
              </a:rPr>
              <a:t>	</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ls</a:t>
            </a:r>
            <a:r>
              <a:rPr lang="en-US" sz="2400" b="1" dirty="0" smtClean="0">
                <a:latin typeface="Times New Roman" pitchFamily="18" charset="0"/>
                <a:cs typeface="Times New Roman" pitchFamily="18" charset="0"/>
              </a:rPr>
              <a:t> -la</a:t>
            </a:r>
            <a:r>
              <a:rPr lang="en-US" sz="2400" dirty="0" smtClean="0">
                <a:latin typeface="Times New Roman" pitchFamily="18" charset="0"/>
                <a:cs typeface="Times New Roman" pitchFamily="18" charset="0"/>
              </a:rPr>
              <a:t>	List with long format and show hidden files.</a:t>
            </a:r>
          </a:p>
          <a:p>
            <a:pPr algn="just">
              <a:buNone/>
            </a:pPr>
            <a:r>
              <a:rPr lang="en-US" sz="2400" dirty="0" smtClean="0">
                <a:latin typeface="Times New Roman" pitchFamily="18" charset="0"/>
                <a:cs typeface="Times New Roman" pitchFamily="18" charset="0"/>
              </a:rPr>
              <a:t>	</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ls</a:t>
            </a:r>
            <a:r>
              <a:rPr lang="en-US" sz="2400" b="1" dirty="0" smtClean="0">
                <a:latin typeface="Times New Roman" pitchFamily="18" charset="0"/>
                <a:cs typeface="Times New Roman" pitchFamily="18" charset="0"/>
              </a:rPr>
              <a:t> *	</a:t>
            </a:r>
            <a:r>
              <a:rPr lang="en-US" sz="2400" dirty="0" smtClean="0">
                <a:latin typeface="Times New Roman" pitchFamily="18" charset="0"/>
                <a:cs typeface="Times New Roman" pitchFamily="18" charset="0"/>
              </a:rPr>
              <a:t>	List all subdirectories.</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48871" y="916774"/>
            <a:ext cx="9238129" cy="5139869"/>
          </a:xfrm>
          <a:prstGeom prst="rect">
            <a:avLst/>
          </a:prstGeom>
        </p:spPr>
        <p:txBody>
          <a:bodyPr wrap="square">
            <a:spAutoFit/>
          </a:bodyPr>
          <a:lstStyle/>
          <a:p>
            <a:pPr>
              <a:buNone/>
            </a:pPr>
            <a:r>
              <a:rPr lang="en-US" sz="2000" b="1" dirty="0" smtClean="0">
                <a:effectLst>
                  <a:outerShdw blurRad="38100" dist="38100" dir="2700000" algn="tl">
                    <a:srgbClr val="000000">
                      <a:alpha val="43137"/>
                    </a:srgbClr>
                  </a:outerShdw>
                </a:effectLst>
                <a:latin typeface="Times New Roman" pitchFamily="18" charset="0"/>
                <a:cs typeface="Times New Roman" pitchFamily="18" charset="0"/>
              </a:rPr>
              <a:t>COPYING FILES &amp; DIRECTORIES AND THE DESTINATION</a:t>
            </a:r>
          </a:p>
          <a:p>
            <a:pPr algn="just">
              <a:buNone/>
            </a:pPr>
            <a:endParaRPr lang="en-US" sz="2000" dirty="0" smtClean="0">
              <a:latin typeface="Times New Roman" pitchFamily="18" charset="0"/>
              <a:cs typeface="Times New Roman" pitchFamily="18" charset="0"/>
            </a:endParaRPr>
          </a:p>
          <a:p>
            <a:pPr>
              <a:buNone/>
            </a:pPr>
            <a:r>
              <a:rPr lang="en-US" sz="2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The cp command will copy files and directories or copy multiple sources  to a destination directory.</a:t>
            </a:r>
          </a:p>
          <a:p>
            <a:pPr algn="just">
              <a:buNone/>
            </a:pPr>
            <a:endParaRPr lang="en-US" sz="2400" dirty="0" smtClean="0">
              <a:latin typeface="Times New Roman" pitchFamily="18" charset="0"/>
              <a:cs typeface="Times New Roman" pitchFamily="18" charset="0"/>
            </a:endParaRPr>
          </a:p>
          <a:p>
            <a:pPr algn="just">
              <a:buNone/>
            </a:pPr>
            <a:r>
              <a:rPr lang="en-US" sz="2400" b="1" dirty="0" smtClean="0">
                <a:latin typeface="Times New Roman" pitchFamily="18" charset="0"/>
                <a:cs typeface="Times New Roman" pitchFamily="18" charset="0"/>
              </a:rPr>
              <a:t>Syntax:</a:t>
            </a:r>
          </a:p>
          <a:p>
            <a:pPr algn="just">
              <a:buNone/>
            </a:pPr>
            <a:r>
              <a:rPr lang="en-US" sz="2400" b="1"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Copying Single file/dir:</a:t>
            </a:r>
          </a:p>
          <a:p>
            <a:pPr algn="just">
              <a:buNone/>
            </a:pPr>
            <a:endParaRPr lang="en-US" sz="1200" dirty="0" smtClean="0">
              <a:latin typeface="Times New Roman" pitchFamily="18" charset="0"/>
              <a:cs typeface="Times New Roman" pitchFamily="18" charset="0"/>
            </a:endParaRPr>
          </a:p>
          <a:p>
            <a:pPr algn="just">
              <a:buNone/>
            </a:pPr>
            <a:r>
              <a:rPr lang="en-US" sz="2400" dirty="0" smtClean="0">
                <a:latin typeface="Times New Roman" pitchFamily="18" charset="0"/>
                <a:cs typeface="Times New Roman" pitchFamily="18" charset="0"/>
              </a:rPr>
              <a:t>		</a:t>
            </a:r>
            <a:r>
              <a:rPr lang="en-US" sz="2400" b="1" i="1" dirty="0" smtClean="0">
                <a:latin typeface="Times New Roman" pitchFamily="18" charset="0"/>
                <a:cs typeface="Times New Roman" pitchFamily="18" charset="0"/>
              </a:rPr>
              <a:t>$ cp </a:t>
            </a:r>
            <a:r>
              <a:rPr lang="en-US" sz="2400" i="1" dirty="0" smtClean="0">
                <a:latin typeface="Times New Roman" pitchFamily="18" charset="0"/>
                <a:cs typeface="Times New Roman" pitchFamily="18" charset="0"/>
              </a:rPr>
              <a:t>[options] &lt;source&gt; &lt;destination&gt;</a:t>
            </a:r>
          </a:p>
          <a:p>
            <a:pPr algn="just">
              <a:buNone/>
            </a:pPr>
            <a:endParaRPr lang="en-US" sz="2400" dirty="0" smtClean="0">
              <a:latin typeface="Times New Roman" pitchFamily="18" charset="0"/>
              <a:cs typeface="Times New Roman" pitchFamily="18" charset="0"/>
            </a:endParaRPr>
          </a:p>
          <a:p>
            <a:pPr algn="just">
              <a:buNone/>
            </a:pPr>
            <a:r>
              <a:rPr lang="en-US" sz="2400" dirty="0" smtClean="0">
                <a:latin typeface="Times New Roman" pitchFamily="18" charset="0"/>
                <a:cs typeface="Times New Roman" pitchFamily="18" charset="0"/>
              </a:rPr>
              <a:t>	Copying Multiple files/dir:</a:t>
            </a:r>
          </a:p>
          <a:p>
            <a:pPr algn="just">
              <a:buNone/>
            </a:pPr>
            <a:endParaRPr lang="en-US" dirty="0" smtClean="0">
              <a:latin typeface="Times New Roman" pitchFamily="18" charset="0"/>
              <a:cs typeface="Times New Roman" pitchFamily="18" charset="0"/>
            </a:endParaRPr>
          </a:p>
          <a:p>
            <a:pPr algn="just">
              <a:buNone/>
            </a:pPr>
            <a:r>
              <a:rPr lang="en-US" sz="2400" dirty="0" smtClean="0">
                <a:latin typeface="Times New Roman" pitchFamily="18" charset="0"/>
                <a:cs typeface="Times New Roman" pitchFamily="18" charset="0"/>
              </a:rPr>
              <a:t>		</a:t>
            </a:r>
            <a:r>
              <a:rPr lang="en-US" sz="2400" b="1" i="1" dirty="0" smtClean="0">
                <a:latin typeface="Times New Roman" pitchFamily="18" charset="0"/>
                <a:cs typeface="Times New Roman" pitchFamily="18" charset="0"/>
              </a:rPr>
              <a:t>$ cp </a:t>
            </a:r>
            <a:r>
              <a:rPr lang="en-US" sz="2400" i="1" dirty="0" smtClean="0">
                <a:latin typeface="Times New Roman" pitchFamily="18" charset="0"/>
                <a:cs typeface="Times New Roman" pitchFamily="18" charset="0"/>
              </a:rPr>
              <a:t>[options] &lt;source1 source2 [...]&gt; &lt;</a:t>
            </a:r>
            <a:r>
              <a:rPr lang="en-US" sz="2400" i="1" dirty="0" err="1" smtClean="0">
                <a:latin typeface="Times New Roman" pitchFamily="18" charset="0"/>
                <a:cs typeface="Times New Roman" pitchFamily="18" charset="0"/>
              </a:rPr>
              <a:t>destination_directory</a:t>
            </a:r>
            <a:r>
              <a:rPr lang="en-US" sz="2400" i="1" dirty="0" smtClean="0">
                <a:latin typeface="Times New Roman" pitchFamily="18" charset="0"/>
                <a:cs typeface="Times New Roman" pitchFamily="18" charset="0"/>
              </a:rPr>
              <a:t>&gt;</a:t>
            </a:r>
          </a:p>
          <a:p>
            <a:endParaRPr 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0306" y="411284"/>
            <a:ext cx="10179424" cy="5940088"/>
          </a:xfrm>
          <a:prstGeom prst="rect">
            <a:avLst/>
          </a:prstGeom>
        </p:spPr>
        <p:txBody>
          <a:bodyPr wrap="square">
            <a:spAutoFit/>
          </a:bodyPr>
          <a:lstStyle/>
          <a:p>
            <a:pPr>
              <a:buNone/>
            </a:pPr>
            <a:r>
              <a:rPr lang="en-US" sz="2400" b="1" dirty="0" smtClean="0">
                <a:latin typeface="Times New Roman" pitchFamily="18" charset="0"/>
                <a:cs typeface="Times New Roman" pitchFamily="18" charset="0"/>
              </a:rPr>
              <a:t>Common options used with the cp command:</a:t>
            </a:r>
          </a:p>
          <a:p>
            <a:pPr>
              <a:buNone/>
            </a:pPr>
            <a:endParaRPr lang="en-US" b="1" dirty="0" smtClean="0">
              <a:latin typeface="Times New Roman" pitchFamily="18" charset="0"/>
              <a:cs typeface="Times New Roman" pitchFamily="18" charset="0"/>
            </a:endParaRPr>
          </a:p>
          <a:p>
            <a:pPr>
              <a:buNone/>
            </a:pPr>
            <a:r>
              <a:rPr lang="en-US" sz="2400" b="1" dirty="0" smtClean="0">
                <a:latin typeface="Times New Roman" pitchFamily="18" charset="0"/>
                <a:cs typeface="Times New Roman" pitchFamily="18" charset="0"/>
              </a:rPr>
              <a:t>-a </a:t>
            </a:r>
            <a:r>
              <a:rPr lang="en-US" sz="2400" dirty="0" smtClean="0">
                <a:latin typeface="Times New Roman" pitchFamily="18" charset="0"/>
                <a:cs typeface="Times New Roman" pitchFamily="18" charset="0"/>
              </a:rPr>
              <a:t>– archive, never follow symbolic links, preserve links, copy directories recursively.</a:t>
            </a:r>
          </a:p>
          <a:p>
            <a:pPr>
              <a:buNone/>
            </a:pPr>
            <a:r>
              <a:rPr lang="en-US" sz="2400" b="1" dirty="0" smtClean="0">
                <a:latin typeface="Times New Roman" pitchFamily="18" charset="0"/>
                <a:cs typeface="Times New Roman" pitchFamily="18" charset="0"/>
              </a:rPr>
              <a:t>-f </a:t>
            </a:r>
            <a:r>
              <a:rPr lang="en-US" sz="2400" dirty="0" smtClean="0">
                <a:latin typeface="Times New Roman" pitchFamily="18" charset="0"/>
                <a:cs typeface="Times New Roman" pitchFamily="18" charset="0"/>
              </a:rPr>
              <a:t>– if an existing destination file cannot be opened, remove it and try again.</a:t>
            </a:r>
          </a:p>
          <a:p>
            <a:pPr>
              <a:buNone/>
            </a:pPr>
            <a:r>
              <a:rPr lang="en-US" sz="2400" b="1" dirty="0" smtClean="0">
                <a:latin typeface="Times New Roman" pitchFamily="18" charset="0"/>
                <a:cs typeface="Times New Roman" pitchFamily="18" charset="0"/>
              </a:rPr>
              <a:t>-</a:t>
            </a:r>
            <a:r>
              <a:rPr lang="en-US" sz="2400" b="1" dirty="0" err="1" smtClean="0">
                <a:latin typeface="Times New Roman" pitchFamily="18" charset="0"/>
                <a:cs typeface="Times New Roman" pitchFamily="18" charset="0"/>
              </a:rPr>
              <a:t>i</a:t>
            </a:r>
            <a:r>
              <a:rPr lang="en-US" sz="2400" b="1"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prompt before overwriting an existing file.</a:t>
            </a:r>
          </a:p>
          <a:p>
            <a:pPr>
              <a:buNone/>
            </a:pPr>
            <a:r>
              <a:rPr lang="en-US" sz="2400" b="1" dirty="0" smtClean="0">
                <a:latin typeface="Times New Roman" pitchFamily="18" charset="0"/>
                <a:cs typeface="Times New Roman" pitchFamily="18" charset="0"/>
              </a:rPr>
              <a:t>-r</a:t>
            </a:r>
            <a:r>
              <a:rPr lang="en-US" sz="2400" dirty="0" smtClean="0">
                <a:latin typeface="Times New Roman" pitchFamily="18" charset="0"/>
                <a:cs typeface="Times New Roman" pitchFamily="18" charset="0"/>
              </a:rPr>
              <a:t> – copy directories recursively.</a:t>
            </a:r>
          </a:p>
          <a:p>
            <a:pPr>
              <a:buNone/>
            </a:pPr>
            <a:endParaRPr lang="en-US" dirty="0" smtClean="0">
              <a:latin typeface="Times New Roman" pitchFamily="18" charset="0"/>
              <a:cs typeface="Times New Roman" pitchFamily="18" charset="0"/>
            </a:endParaRPr>
          </a:p>
          <a:p>
            <a:pPr>
              <a:buNone/>
            </a:pPr>
            <a:r>
              <a:rPr lang="en-US" sz="2400" b="1" dirty="0" err="1" smtClean="0">
                <a:latin typeface="Times New Roman" pitchFamily="18" charset="0"/>
                <a:cs typeface="Times New Roman" pitchFamily="18" charset="0"/>
              </a:rPr>
              <a:t>Eg</a:t>
            </a:r>
            <a:r>
              <a:rPr lang="en-US" sz="2400" b="1" dirty="0" smtClean="0">
                <a:latin typeface="Times New Roman" pitchFamily="18" charset="0"/>
                <a:cs typeface="Times New Roman" pitchFamily="18" charset="0"/>
              </a:rPr>
              <a:t>:</a:t>
            </a:r>
          </a:p>
          <a:p>
            <a:pPr>
              <a:buNone/>
            </a:pPr>
            <a:endParaRPr lang="en-US" b="1" dirty="0" smtClean="0">
              <a:latin typeface="Times New Roman" pitchFamily="18" charset="0"/>
              <a:cs typeface="Times New Roman" pitchFamily="18" charset="0"/>
            </a:endParaRPr>
          </a:p>
          <a:p>
            <a:pPr>
              <a:buNone/>
            </a:pPr>
            <a:r>
              <a:rPr lang="en-US" sz="2400" b="1" dirty="0" smtClean="0">
                <a:latin typeface="Times New Roman" pitchFamily="18" charset="0"/>
                <a:cs typeface="Times New Roman" pitchFamily="18" charset="0"/>
              </a:rPr>
              <a:t>$ cp data.txt /</a:t>
            </a:r>
            <a:r>
              <a:rPr lang="en-US" sz="2400" b="1" dirty="0" err="1" smtClean="0">
                <a:latin typeface="Times New Roman" pitchFamily="18" charset="0"/>
                <a:cs typeface="Times New Roman" pitchFamily="18" charset="0"/>
              </a:rPr>
              <a:t>var</a:t>
            </a:r>
            <a:r>
              <a:rPr lang="en-US" sz="2400" b="1" dirty="0" smtClean="0">
                <a:latin typeface="Times New Roman" pitchFamily="18" charset="0"/>
                <a:cs typeface="Times New Roman" pitchFamily="18" charset="0"/>
              </a:rPr>
              <a:t>/tmp/ 		</a:t>
            </a:r>
            <a:r>
              <a:rPr lang="en-US" sz="2400" dirty="0" smtClean="0">
                <a:latin typeface="Times New Roman" pitchFamily="18" charset="0"/>
                <a:cs typeface="Times New Roman" pitchFamily="18" charset="0"/>
              </a:rPr>
              <a:t>Copying a single file to a destination  </a:t>
            </a:r>
          </a:p>
          <a:p>
            <a:pPr>
              <a:buNone/>
            </a:pPr>
            <a:r>
              <a:rPr lang="en-US" sz="2400" dirty="0" smtClean="0">
                <a:latin typeface="Times New Roman" pitchFamily="18" charset="0"/>
                <a:cs typeface="Times New Roman" pitchFamily="18" charset="0"/>
              </a:rPr>
              <a:t>                                                               directory.</a:t>
            </a:r>
          </a:p>
          <a:p>
            <a:pPr>
              <a:buNone/>
            </a:pPr>
            <a:endParaRPr lang="en-US" sz="2000" dirty="0" smtClean="0">
              <a:latin typeface="Times New Roman" pitchFamily="18" charset="0"/>
              <a:cs typeface="Times New Roman" pitchFamily="18" charset="0"/>
            </a:endParaRPr>
          </a:p>
          <a:p>
            <a:pPr>
              <a:buNone/>
            </a:pPr>
            <a:r>
              <a:rPr lang="en-US" sz="2400" b="1" dirty="0" smtClean="0">
                <a:latin typeface="Times New Roman" pitchFamily="18" charset="0"/>
                <a:cs typeface="Times New Roman" pitchFamily="18" charset="0"/>
              </a:rPr>
              <a:t>$ cp data.txt file.csv /</a:t>
            </a:r>
            <a:r>
              <a:rPr lang="en-US" sz="2400" b="1" dirty="0" err="1" smtClean="0">
                <a:latin typeface="Times New Roman" pitchFamily="18" charset="0"/>
                <a:cs typeface="Times New Roman" pitchFamily="18" charset="0"/>
              </a:rPr>
              <a:t>var</a:t>
            </a:r>
            <a:r>
              <a:rPr lang="en-US" sz="2400" b="1" dirty="0" smtClean="0">
                <a:latin typeface="Times New Roman" pitchFamily="18" charset="0"/>
                <a:cs typeface="Times New Roman" pitchFamily="18" charset="0"/>
              </a:rPr>
              <a:t>/tmp/</a:t>
            </a:r>
            <a:r>
              <a:rPr lang="en-US" sz="2400" dirty="0" smtClean="0">
                <a:latin typeface="Times New Roman" pitchFamily="18" charset="0"/>
                <a:cs typeface="Times New Roman" pitchFamily="18" charset="0"/>
              </a:rPr>
              <a:t>	Copying multiple files to a destination 					directory.</a:t>
            </a:r>
          </a:p>
          <a:p>
            <a:pPr>
              <a:buNone/>
            </a:pPr>
            <a:r>
              <a:rPr lang="en-US" sz="2400" b="1" dirty="0" smtClean="0">
                <a:latin typeface="Times New Roman" pitchFamily="18" charset="0"/>
                <a:cs typeface="Times New Roman" pitchFamily="18" charset="0"/>
              </a:rPr>
              <a:t>$ cp -r /etc/ /</a:t>
            </a:r>
            <a:r>
              <a:rPr lang="en-US" sz="2400" b="1" dirty="0" err="1" smtClean="0">
                <a:latin typeface="Times New Roman" pitchFamily="18" charset="0"/>
                <a:cs typeface="Times New Roman" pitchFamily="18" charset="0"/>
              </a:rPr>
              <a:t>var</a:t>
            </a:r>
            <a:r>
              <a:rPr lang="en-US" sz="2400" b="1" dirty="0" smtClean="0">
                <a:latin typeface="Times New Roman" pitchFamily="18" charset="0"/>
                <a:cs typeface="Times New Roman" pitchFamily="18" charset="0"/>
              </a:rPr>
              <a:t>/tmp/backup/</a:t>
            </a:r>
            <a:r>
              <a:rPr lang="en-US" sz="2400" dirty="0" smtClean="0">
                <a:latin typeface="Times New Roman" pitchFamily="18" charset="0"/>
                <a:cs typeface="Times New Roman" pitchFamily="18" charset="0"/>
              </a:rPr>
              <a:t>	Copying a directory recursively.</a:t>
            </a:r>
          </a:p>
          <a:p>
            <a:endParaRPr 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41293" y="564776"/>
            <a:ext cx="9587753" cy="4062651"/>
          </a:xfrm>
          <a:prstGeom prst="rect">
            <a:avLst/>
          </a:prstGeom>
        </p:spPr>
        <p:txBody>
          <a:bodyPr wrap="square">
            <a:spAutoFit/>
          </a:bodyPr>
          <a:lstStyle/>
          <a:p>
            <a:pPr algn="ctr">
              <a:buNone/>
            </a:pPr>
            <a:r>
              <a:rPr lang="en-US" sz="2800" b="1" dirty="0" smtClean="0">
                <a:effectLst>
                  <a:outerShdw blurRad="38100" dist="38100" dir="2700000" algn="tl">
                    <a:srgbClr val="000000">
                      <a:alpha val="43137"/>
                    </a:srgbClr>
                  </a:outerShdw>
                </a:effectLst>
                <a:latin typeface="Times New Roman" pitchFamily="18" charset="0"/>
                <a:cs typeface="Times New Roman" pitchFamily="18" charset="0"/>
              </a:rPr>
              <a:t>RENAMING FILE &amp; DIRECTORIES</a:t>
            </a:r>
          </a:p>
          <a:p>
            <a:pPr>
              <a:buNone/>
            </a:pPr>
            <a:endParaRPr lang="en-US" sz="2000" b="1" dirty="0" smtClean="0">
              <a:effectLst>
                <a:outerShdw blurRad="38100" dist="38100" dir="2700000" algn="tl">
                  <a:srgbClr val="000000">
                    <a:alpha val="43137"/>
                  </a:srgbClr>
                </a:outerShdw>
              </a:effectLst>
              <a:latin typeface="Times New Roman" pitchFamily="18" charset="0"/>
              <a:cs typeface="Times New Roman" pitchFamily="18" charset="0"/>
            </a:endParaRPr>
          </a:p>
          <a:p>
            <a:pPr algn="just">
              <a:buNone/>
            </a:pPr>
            <a:r>
              <a:rPr lang="en-US"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The </a:t>
            </a:r>
            <a:r>
              <a:rPr lang="en-US" sz="2400" b="1" i="1" dirty="0" err="1" smtClean="0">
                <a:latin typeface="Times New Roman" pitchFamily="18" charset="0"/>
                <a:cs typeface="Times New Roman" pitchFamily="18" charset="0"/>
              </a:rPr>
              <a:t>mv</a:t>
            </a:r>
            <a:r>
              <a:rPr lang="en-US" sz="2400" b="1" i="1"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command is also used to rename items. You simply include the new file name in the location parameter.</a:t>
            </a:r>
          </a:p>
          <a:p>
            <a:pPr algn="just">
              <a:buNone/>
            </a:pPr>
            <a:r>
              <a:rPr lang="en-US" sz="2400" dirty="0" smtClean="0">
                <a:latin typeface="Times New Roman" pitchFamily="18" charset="0"/>
                <a:cs typeface="Times New Roman" pitchFamily="18" charset="0"/>
              </a:rPr>
              <a:t>	</a:t>
            </a:r>
          </a:p>
          <a:p>
            <a:pPr algn="just">
              <a:buNone/>
            </a:pPr>
            <a:r>
              <a:rPr lang="en-US" sz="2400" dirty="0" smtClean="0">
                <a:latin typeface="Times New Roman" pitchFamily="18" charset="0"/>
                <a:cs typeface="Times New Roman" pitchFamily="18" charset="0"/>
              </a:rPr>
              <a:t>	</a:t>
            </a:r>
            <a:r>
              <a:rPr lang="en-US" sz="2400" b="1" dirty="0" smtClean="0">
                <a:latin typeface="Times New Roman" pitchFamily="18" charset="0"/>
                <a:cs typeface="Times New Roman" pitchFamily="18" charset="0"/>
              </a:rPr>
              <a:t>Syntax:</a:t>
            </a:r>
          </a:p>
          <a:p>
            <a:pPr algn="just">
              <a:buNone/>
            </a:pPr>
            <a:r>
              <a:rPr lang="en-US" sz="2400" dirty="0" smtClean="0">
                <a:latin typeface="Times New Roman" pitchFamily="18" charset="0"/>
                <a:cs typeface="Times New Roman" pitchFamily="18" charset="0"/>
              </a:rPr>
              <a:t>		</a:t>
            </a:r>
            <a:r>
              <a:rPr lang="en-US" sz="2400" b="1" i="1" dirty="0" smtClean="0">
                <a:latin typeface="Times New Roman" pitchFamily="18" charset="0"/>
                <a:cs typeface="Times New Roman" pitchFamily="18" charset="0"/>
              </a:rPr>
              <a:t>$ </a:t>
            </a:r>
            <a:r>
              <a:rPr lang="en-US" sz="2400" b="1" i="1" dirty="0" err="1" smtClean="0">
                <a:latin typeface="Times New Roman" pitchFamily="18" charset="0"/>
                <a:cs typeface="Times New Roman" pitchFamily="18" charset="0"/>
              </a:rPr>
              <a:t>mv</a:t>
            </a:r>
            <a:r>
              <a:rPr lang="en-US" sz="2400" b="1" i="1" dirty="0" smtClean="0">
                <a:latin typeface="Times New Roman" pitchFamily="18" charset="0"/>
                <a:cs typeface="Times New Roman" pitchFamily="18" charset="0"/>
              </a:rPr>
              <a:t> </a:t>
            </a:r>
            <a:r>
              <a:rPr lang="en-US" sz="2400" i="1" dirty="0" smtClean="0">
                <a:latin typeface="Times New Roman" pitchFamily="18" charset="0"/>
                <a:cs typeface="Times New Roman" pitchFamily="18" charset="0"/>
              </a:rPr>
              <a:t>[Option] &lt;</a:t>
            </a:r>
            <a:r>
              <a:rPr lang="en-US" sz="2400" i="1" dirty="0" err="1" smtClean="0">
                <a:latin typeface="Times New Roman" pitchFamily="18" charset="0"/>
                <a:cs typeface="Times New Roman" pitchFamily="18" charset="0"/>
              </a:rPr>
              <a:t>OldName</a:t>
            </a:r>
            <a:r>
              <a:rPr lang="en-US" sz="2400" i="1" dirty="0" smtClean="0">
                <a:latin typeface="Times New Roman" pitchFamily="18" charset="0"/>
                <a:cs typeface="Times New Roman" pitchFamily="18" charset="0"/>
              </a:rPr>
              <a:t>&gt;  &lt;</a:t>
            </a:r>
            <a:r>
              <a:rPr lang="en-US" sz="2400" i="1" dirty="0" err="1" smtClean="0">
                <a:latin typeface="Times New Roman" pitchFamily="18" charset="0"/>
                <a:cs typeface="Times New Roman" pitchFamily="18" charset="0"/>
              </a:rPr>
              <a:t>NewName</a:t>
            </a:r>
            <a:r>
              <a:rPr lang="en-US" sz="2400" i="1" dirty="0" smtClean="0">
                <a:latin typeface="Times New Roman" pitchFamily="18" charset="0"/>
                <a:cs typeface="Times New Roman" pitchFamily="18" charset="0"/>
              </a:rPr>
              <a:t>&gt;</a:t>
            </a:r>
          </a:p>
          <a:p>
            <a:pPr algn="just">
              <a:buNone/>
            </a:pPr>
            <a:endParaRPr lang="en-US" sz="2400" i="1" dirty="0" smtClean="0">
              <a:latin typeface="Times New Roman" pitchFamily="18" charset="0"/>
              <a:cs typeface="Times New Roman" pitchFamily="18" charset="0"/>
            </a:endParaRPr>
          </a:p>
          <a:p>
            <a:pPr algn="just">
              <a:buNone/>
            </a:pPr>
            <a:r>
              <a:rPr lang="en-US" sz="2400"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Eg</a:t>
            </a:r>
            <a:r>
              <a:rPr lang="en-US" sz="2400" b="1" dirty="0" smtClean="0">
                <a:latin typeface="Times New Roman" pitchFamily="18" charset="0"/>
                <a:cs typeface="Times New Roman" pitchFamily="18" charset="0"/>
              </a:rPr>
              <a:t>: </a:t>
            </a:r>
          </a:p>
          <a:p>
            <a:pPr algn="just">
              <a:buNone/>
            </a:pPr>
            <a:r>
              <a:rPr lang="en-US" sz="2400" dirty="0" smtClean="0">
                <a:latin typeface="Times New Roman" pitchFamily="18" charset="0"/>
                <a:cs typeface="Times New Roman" pitchFamily="18" charset="0"/>
              </a:rPr>
              <a:t>		</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mv</a:t>
            </a:r>
            <a:r>
              <a:rPr lang="en-US" sz="2400" b="1"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test.txt testing.txt</a:t>
            </a:r>
          </a:p>
          <a:p>
            <a:endParaRPr 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02658" y="1326775"/>
            <a:ext cx="9238130" cy="4570482"/>
          </a:xfrm>
          <a:prstGeom prst="rect">
            <a:avLst/>
          </a:prstGeom>
        </p:spPr>
        <p:txBody>
          <a:bodyPr wrap="square">
            <a:spAutoFit/>
          </a:bodyPr>
          <a:lstStyle/>
          <a:p>
            <a:pPr>
              <a:buNone/>
            </a:pPr>
            <a:r>
              <a:rPr lang="en-US" dirty="0" smtClean="0">
                <a:latin typeface="Times New Roman" pitchFamily="18" charset="0"/>
                <a:cs typeface="Times New Roman" pitchFamily="18" charset="0"/>
              </a:rPr>
              <a:t>	</a:t>
            </a:r>
            <a:r>
              <a:rPr lang="en-US" sz="2800" b="1" dirty="0" smtClean="0">
                <a:latin typeface="Times New Roman" pitchFamily="18" charset="0"/>
                <a:cs typeface="Times New Roman" pitchFamily="18" charset="0"/>
              </a:rPr>
              <a:t>Creating Directories:</a:t>
            </a:r>
            <a:endParaRPr lang="en-US" b="1" dirty="0" smtClean="0">
              <a:latin typeface="Times New Roman" pitchFamily="18" charset="0"/>
              <a:cs typeface="Times New Roman" pitchFamily="18" charset="0"/>
            </a:endParaRPr>
          </a:p>
          <a:p>
            <a:pPr>
              <a:buNone/>
            </a:pPr>
            <a:endParaRPr lang="en-US" sz="1100" b="1" dirty="0" smtClean="0">
              <a:latin typeface="Times New Roman" pitchFamily="18" charset="0"/>
              <a:cs typeface="Times New Roman" pitchFamily="18" charset="0"/>
            </a:endParaRPr>
          </a:p>
          <a:p>
            <a:pPr algn="just">
              <a:buNone/>
            </a:pPr>
            <a:r>
              <a:rPr lang="en-US" sz="2400" dirty="0" smtClean="0">
                <a:latin typeface="Times New Roman" pitchFamily="18" charset="0"/>
                <a:cs typeface="Times New Roman" pitchFamily="18" charset="0"/>
              </a:rPr>
              <a:t>		The </a:t>
            </a:r>
            <a:r>
              <a:rPr lang="en-US" sz="2400" b="1" i="1" dirty="0" err="1" smtClean="0">
                <a:latin typeface="Times New Roman" pitchFamily="18" charset="0"/>
                <a:cs typeface="Times New Roman" pitchFamily="18" charset="0"/>
              </a:rPr>
              <a:t>mkdir</a:t>
            </a:r>
            <a:r>
              <a:rPr lang="en-US" sz="2400" dirty="0" smtClean="0">
                <a:latin typeface="Times New Roman" pitchFamily="18" charset="0"/>
                <a:cs typeface="Times New Roman" pitchFamily="18" charset="0"/>
              </a:rPr>
              <a:t> command in LINUX allows users to create directories as they are referred to in some operating systems. The </a:t>
            </a:r>
            <a:r>
              <a:rPr lang="en-US" sz="2400" dirty="0" err="1" smtClean="0">
                <a:latin typeface="Times New Roman" pitchFamily="18" charset="0"/>
                <a:cs typeface="Times New Roman" pitchFamily="18" charset="0"/>
              </a:rPr>
              <a:t>mkdir</a:t>
            </a:r>
            <a:r>
              <a:rPr lang="en-US" sz="2400" dirty="0" smtClean="0">
                <a:latin typeface="Times New Roman" pitchFamily="18" charset="0"/>
                <a:cs typeface="Times New Roman" pitchFamily="18" charset="0"/>
              </a:rPr>
              <a:t> command can create multiple directories at once and also set permissions when creating the directory.</a:t>
            </a:r>
          </a:p>
          <a:p>
            <a:pPr algn="just">
              <a:buNone/>
            </a:pPr>
            <a:endParaRPr lang="en-US" dirty="0" smtClean="0">
              <a:latin typeface="Times New Roman" pitchFamily="18" charset="0"/>
              <a:cs typeface="Times New Roman" pitchFamily="18" charset="0"/>
            </a:endParaRPr>
          </a:p>
          <a:p>
            <a:pPr algn="just">
              <a:buNone/>
            </a:pPr>
            <a:r>
              <a:rPr lang="en-US" sz="2400" dirty="0" smtClean="0">
                <a:latin typeface="Times New Roman" pitchFamily="18" charset="0"/>
                <a:cs typeface="Times New Roman" pitchFamily="18" charset="0"/>
              </a:rPr>
              <a:t>	</a:t>
            </a:r>
            <a:r>
              <a:rPr lang="en-US" sz="2400" b="1" dirty="0" smtClean="0">
                <a:latin typeface="Times New Roman" pitchFamily="18" charset="0"/>
                <a:cs typeface="Times New Roman" pitchFamily="18" charset="0"/>
              </a:rPr>
              <a:t>Syntax: </a:t>
            </a:r>
          </a:p>
          <a:p>
            <a:pPr algn="just">
              <a:buNone/>
            </a:pPr>
            <a:r>
              <a:rPr lang="en-US" sz="2400" dirty="0" smtClean="0">
                <a:latin typeface="Times New Roman" pitchFamily="18" charset="0"/>
                <a:cs typeface="Times New Roman" pitchFamily="18" charset="0"/>
              </a:rPr>
              <a:t>		</a:t>
            </a:r>
            <a:r>
              <a:rPr lang="en-US" sz="2400" b="1" i="1" dirty="0" smtClean="0">
                <a:latin typeface="Times New Roman" pitchFamily="18" charset="0"/>
                <a:cs typeface="Times New Roman" pitchFamily="18" charset="0"/>
              </a:rPr>
              <a:t>$ </a:t>
            </a:r>
            <a:r>
              <a:rPr lang="en-US" sz="2400" b="1" i="1" dirty="0" err="1" smtClean="0">
                <a:latin typeface="Times New Roman" pitchFamily="18" charset="0"/>
                <a:cs typeface="Times New Roman" pitchFamily="18" charset="0"/>
              </a:rPr>
              <a:t>mkdir</a:t>
            </a:r>
            <a:r>
              <a:rPr lang="en-US" sz="2400" b="1" i="1" dirty="0" smtClean="0">
                <a:latin typeface="Times New Roman" pitchFamily="18" charset="0"/>
                <a:cs typeface="Times New Roman" pitchFamily="18" charset="0"/>
              </a:rPr>
              <a:t> </a:t>
            </a:r>
            <a:r>
              <a:rPr lang="en-US" sz="2400" i="1" dirty="0" smtClean="0">
                <a:latin typeface="Times New Roman" pitchFamily="18" charset="0"/>
                <a:cs typeface="Times New Roman" pitchFamily="18" charset="0"/>
              </a:rPr>
              <a:t>&lt;</a:t>
            </a:r>
            <a:r>
              <a:rPr lang="en-US" sz="2400" i="1" dirty="0" err="1" smtClean="0">
                <a:latin typeface="Times New Roman" pitchFamily="18" charset="0"/>
                <a:cs typeface="Times New Roman" pitchFamily="18" charset="0"/>
              </a:rPr>
              <a:t>directory_name</a:t>
            </a:r>
            <a:r>
              <a:rPr lang="en-US" sz="2400" i="1" dirty="0" smtClean="0">
                <a:latin typeface="Times New Roman" pitchFamily="18" charset="0"/>
                <a:cs typeface="Times New Roman" pitchFamily="18" charset="0"/>
              </a:rPr>
              <a:t>&gt;</a:t>
            </a:r>
          </a:p>
          <a:p>
            <a:pPr algn="just">
              <a:buNone/>
            </a:pPr>
            <a:r>
              <a:rPr lang="en-US" sz="2400" dirty="0" smtClean="0">
                <a:latin typeface="Times New Roman" pitchFamily="18" charset="0"/>
                <a:cs typeface="Times New Roman" pitchFamily="18" charset="0"/>
              </a:rPr>
              <a:t>	</a:t>
            </a:r>
          </a:p>
          <a:p>
            <a:pPr algn="just">
              <a:buNone/>
            </a:pPr>
            <a:r>
              <a:rPr lang="en-US" sz="2400"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Eg</a:t>
            </a:r>
            <a:r>
              <a:rPr lang="en-US" sz="2400" b="1" dirty="0" smtClean="0">
                <a:latin typeface="Times New Roman" pitchFamily="18" charset="0"/>
                <a:cs typeface="Times New Roman" pitchFamily="18" charset="0"/>
              </a:rPr>
              <a:t>:</a:t>
            </a:r>
          </a:p>
          <a:p>
            <a:pPr algn="just">
              <a:buNone/>
            </a:pPr>
            <a:r>
              <a:rPr lang="en-US" sz="2400" dirty="0" smtClean="0">
                <a:latin typeface="Times New Roman" pitchFamily="18" charset="0"/>
                <a:cs typeface="Times New Roman" pitchFamily="18" charset="0"/>
              </a:rPr>
              <a:t>		</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mkdir</a:t>
            </a:r>
            <a:r>
              <a:rPr lang="en-US" sz="2400" b="1"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mydirectory</a:t>
            </a:r>
            <a:endParaRPr lang="en-US" sz="2400" dirty="0" smtClean="0">
              <a:latin typeface="Times New Roman" pitchFamily="18" charset="0"/>
              <a:cs typeface="Times New Roman" pitchFamily="18" charset="0"/>
            </a:endParaRPr>
          </a:p>
          <a:p>
            <a:endParaRPr lang="en-US" dirty="0"/>
          </a:p>
        </p:txBody>
      </p:sp>
      <p:sp>
        <p:nvSpPr>
          <p:cNvPr id="3" name="Rectangle 2"/>
          <p:cNvSpPr/>
          <p:nvPr/>
        </p:nvSpPr>
        <p:spPr>
          <a:xfrm>
            <a:off x="2239465" y="514581"/>
            <a:ext cx="6206058" cy="523220"/>
          </a:xfrm>
          <a:prstGeom prst="rect">
            <a:avLst/>
          </a:prstGeom>
        </p:spPr>
        <p:txBody>
          <a:bodyPr wrap="none">
            <a:spAutoFit/>
          </a:bodyPr>
          <a:lstStyle/>
          <a:p>
            <a:r>
              <a:rPr lang="en-US" sz="2800" b="1" dirty="0" smtClean="0">
                <a:effectLst>
                  <a:outerShdw blurRad="38100" dist="38100" dir="2700000" algn="tl">
                    <a:srgbClr val="000000">
                      <a:alpha val="43137"/>
                    </a:srgbClr>
                  </a:outerShdw>
                </a:effectLst>
                <a:latin typeface="Times New Roman" pitchFamily="18" charset="0"/>
                <a:cs typeface="Times New Roman" pitchFamily="18" charset="0"/>
              </a:rPr>
              <a:t>CREATING FILES &amp; DIRECTORIES</a:t>
            </a:r>
            <a:endParaRPr lang="en-US" sz="2800"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72353" y="788819"/>
            <a:ext cx="9453282" cy="4708981"/>
          </a:xfrm>
          <a:prstGeom prst="rect">
            <a:avLst/>
          </a:prstGeom>
        </p:spPr>
        <p:txBody>
          <a:bodyPr wrap="square">
            <a:spAutoFit/>
          </a:bodyPr>
          <a:lstStyle/>
          <a:p>
            <a:pPr>
              <a:buNone/>
            </a:pPr>
            <a:r>
              <a:rPr lang="en-US" b="1" dirty="0" smtClean="0">
                <a:latin typeface="Times New Roman" pitchFamily="18" charset="0"/>
                <a:cs typeface="Times New Roman" pitchFamily="18" charset="0"/>
              </a:rPr>
              <a:t>	</a:t>
            </a:r>
            <a:r>
              <a:rPr lang="en-US" sz="2400" b="1" dirty="0" smtClean="0">
                <a:latin typeface="Times New Roman" pitchFamily="18" charset="0"/>
                <a:cs typeface="Times New Roman" pitchFamily="18" charset="0"/>
              </a:rPr>
              <a:t>Creating Files:</a:t>
            </a:r>
          </a:p>
          <a:p>
            <a:pPr>
              <a:buNone/>
            </a:pPr>
            <a:endParaRPr lang="en-US" b="1" dirty="0" smtClean="0">
              <a:latin typeface="Times New Roman" pitchFamily="18" charset="0"/>
              <a:cs typeface="Times New Roman" pitchFamily="18" charset="0"/>
            </a:endParaRPr>
          </a:p>
          <a:p>
            <a:pPr algn="just">
              <a:buNone/>
            </a:pPr>
            <a:r>
              <a:rPr lang="en-US" sz="2400" b="1"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The</a:t>
            </a:r>
            <a:r>
              <a:rPr lang="en-US" sz="2400" b="1" i="1" dirty="0" smtClean="0">
                <a:latin typeface="Times New Roman" pitchFamily="18" charset="0"/>
                <a:cs typeface="Times New Roman" pitchFamily="18" charset="0"/>
              </a:rPr>
              <a:t> cat </a:t>
            </a:r>
            <a:r>
              <a:rPr lang="en-US" sz="2400" dirty="0" smtClean="0">
                <a:latin typeface="Times New Roman" pitchFamily="18" charset="0"/>
                <a:cs typeface="Times New Roman" pitchFamily="18" charset="0"/>
              </a:rPr>
              <a:t>(“concatenate“) command is one of the most frequently used command in Linux/Unix like operating systems. cat command allows us to create single or multiple files, view contain of file, concatenate files and redirect output in terminal or files.</a:t>
            </a:r>
          </a:p>
          <a:p>
            <a:pPr>
              <a:buNone/>
            </a:pPr>
            <a:endParaRPr lang="en-US" sz="2400" dirty="0" smtClean="0">
              <a:latin typeface="Times New Roman" pitchFamily="18" charset="0"/>
              <a:cs typeface="Times New Roman" pitchFamily="18" charset="0"/>
            </a:endParaRPr>
          </a:p>
          <a:p>
            <a:pPr>
              <a:buNone/>
            </a:pPr>
            <a:r>
              <a:rPr lang="en-US" sz="2400" dirty="0" smtClean="0">
                <a:latin typeface="Times New Roman" pitchFamily="18" charset="0"/>
                <a:cs typeface="Times New Roman" pitchFamily="18" charset="0"/>
              </a:rPr>
              <a:t>	</a:t>
            </a:r>
            <a:r>
              <a:rPr lang="en-US" sz="2400" b="1" dirty="0" smtClean="0">
                <a:latin typeface="Times New Roman" pitchFamily="18" charset="0"/>
                <a:cs typeface="Times New Roman" pitchFamily="18" charset="0"/>
              </a:rPr>
              <a:t>Syntax: </a:t>
            </a:r>
          </a:p>
          <a:p>
            <a:pPr>
              <a:buNone/>
            </a:pPr>
            <a:r>
              <a:rPr lang="en-US" sz="2400" dirty="0" smtClean="0">
                <a:latin typeface="Times New Roman" pitchFamily="18" charset="0"/>
                <a:cs typeface="Times New Roman" pitchFamily="18" charset="0"/>
              </a:rPr>
              <a:t>		</a:t>
            </a:r>
            <a:r>
              <a:rPr lang="en-US" sz="2400" b="1" i="1" dirty="0" smtClean="0">
                <a:latin typeface="Times New Roman" pitchFamily="18" charset="0"/>
                <a:cs typeface="Times New Roman" pitchFamily="18" charset="0"/>
              </a:rPr>
              <a:t>$ cat </a:t>
            </a:r>
            <a:r>
              <a:rPr lang="en-US" sz="2400" i="1" dirty="0" smtClean="0">
                <a:latin typeface="Times New Roman" pitchFamily="18" charset="0"/>
                <a:cs typeface="Times New Roman" pitchFamily="18" charset="0"/>
              </a:rPr>
              <a:t>&lt;</a:t>
            </a:r>
            <a:r>
              <a:rPr lang="en-US" sz="2400" i="1" dirty="0" err="1" smtClean="0">
                <a:latin typeface="Times New Roman" pitchFamily="18" charset="0"/>
                <a:cs typeface="Times New Roman" pitchFamily="18" charset="0"/>
              </a:rPr>
              <a:t>File_name</a:t>
            </a:r>
            <a:r>
              <a:rPr lang="en-US" sz="2400" i="1" dirty="0" smtClean="0">
                <a:latin typeface="Times New Roman" pitchFamily="18" charset="0"/>
                <a:cs typeface="Times New Roman" pitchFamily="18" charset="0"/>
              </a:rPr>
              <a:t>&gt;</a:t>
            </a:r>
          </a:p>
          <a:p>
            <a:pPr>
              <a:buNone/>
            </a:pPr>
            <a:endParaRPr lang="en-US" sz="2400" dirty="0" smtClean="0">
              <a:latin typeface="Times New Roman" pitchFamily="18" charset="0"/>
              <a:cs typeface="Times New Roman" pitchFamily="18" charset="0"/>
            </a:endParaRPr>
          </a:p>
          <a:p>
            <a:pPr>
              <a:buNone/>
            </a:pPr>
            <a:r>
              <a:rPr lang="en-US" sz="2400"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Eg</a:t>
            </a:r>
            <a:r>
              <a:rPr lang="en-US" sz="2400" b="1" dirty="0" smtClean="0">
                <a:latin typeface="Times New Roman" pitchFamily="18" charset="0"/>
                <a:cs typeface="Times New Roman" pitchFamily="18" charset="0"/>
              </a:rPr>
              <a:t>:</a:t>
            </a:r>
            <a:r>
              <a:rPr lang="en-US" sz="2400" dirty="0" smtClean="0">
                <a:latin typeface="Times New Roman" pitchFamily="18" charset="0"/>
                <a:cs typeface="Times New Roman" pitchFamily="18" charset="0"/>
              </a:rPr>
              <a:t>	</a:t>
            </a:r>
          </a:p>
          <a:p>
            <a:pPr>
              <a:buNone/>
            </a:pPr>
            <a:r>
              <a:rPr lang="en-US" sz="2400" dirty="0" smtClean="0">
                <a:latin typeface="Times New Roman" pitchFamily="18" charset="0"/>
                <a:cs typeface="Times New Roman" pitchFamily="18" charset="0"/>
              </a:rPr>
              <a:t>		</a:t>
            </a:r>
            <a:r>
              <a:rPr lang="en-US" sz="2400" b="1" dirty="0" smtClean="0">
                <a:latin typeface="Times New Roman" pitchFamily="18" charset="0"/>
                <a:cs typeface="Times New Roman" pitchFamily="18" charset="0"/>
              </a:rPr>
              <a:t>$ cat </a:t>
            </a:r>
            <a:r>
              <a:rPr lang="en-US" sz="2400" dirty="0" err="1" smtClean="0">
                <a:latin typeface="Times New Roman" pitchFamily="18" charset="0"/>
                <a:cs typeface="Times New Roman" pitchFamily="18" charset="0"/>
              </a:rPr>
              <a:t>myfile</a:t>
            </a:r>
            <a:endParaRPr lang="en-US" sz="2400" dirty="0" smtClean="0">
              <a:latin typeface="Times New Roman" pitchFamily="18" charset="0"/>
              <a:cs typeface="Times New Roman" pitchFamily="18" charset="0"/>
            </a:endParaRPr>
          </a:p>
          <a:p>
            <a:pPr>
              <a:buNone/>
            </a:pPr>
            <a:endParaRPr lang="en-US"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9963" y="1270681"/>
            <a:ext cx="10085295" cy="4370427"/>
          </a:xfrm>
          <a:prstGeom prst="rect">
            <a:avLst/>
          </a:prstGeom>
        </p:spPr>
        <p:txBody>
          <a:bodyPr wrap="square">
            <a:spAutoFit/>
          </a:bodyPr>
          <a:lstStyle/>
          <a:p>
            <a:pPr lvl="1" algn="just">
              <a:buFont typeface="Wingdings" pitchFamily="2" charset="2"/>
              <a:buChar char="Ø"/>
            </a:pPr>
            <a:r>
              <a:rPr lang="en-US" sz="2400" dirty="0" smtClean="0">
                <a:latin typeface="Times New Roman" pitchFamily="18" charset="0"/>
                <a:cs typeface="Times New Roman" pitchFamily="18" charset="0"/>
              </a:rPr>
              <a:t>Nautilus is a very popular file manager so if it isn’t installed for your particular distribution you should be able to find it in the graphical package manager.</a:t>
            </a:r>
          </a:p>
          <a:p>
            <a:pPr lvl="1" algn="just">
              <a:buNone/>
            </a:pPr>
            <a:endParaRPr lang="en-US" sz="2400" dirty="0" smtClean="0">
              <a:latin typeface="Times New Roman" pitchFamily="18" charset="0"/>
              <a:cs typeface="Times New Roman" pitchFamily="18" charset="0"/>
            </a:endParaRPr>
          </a:p>
          <a:p>
            <a:pPr lvl="1" algn="just">
              <a:buFont typeface="Wingdings" pitchFamily="2" charset="2"/>
              <a:buChar char="Ø"/>
            </a:pPr>
            <a:r>
              <a:rPr lang="en-US" sz="2400" dirty="0" smtClean="0">
                <a:latin typeface="Times New Roman" pitchFamily="18" charset="0"/>
                <a:cs typeface="Times New Roman" pitchFamily="18" charset="0"/>
              </a:rPr>
              <a:t>Nautilus is the default file manager within </a:t>
            </a:r>
            <a:r>
              <a:rPr lang="en-US" sz="2400" dirty="0" err="1" smtClean="0">
                <a:latin typeface="Times New Roman" pitchFamily="18" charset="0"/>
                <a:cs typeface="Times New Roman" pitchFamily="18" charset="0"/>
              </a:rPr>
              <a:t>Ubuntu</a:t>
            </a:r>
            <a:r>
              <a:rPr lang="en-US" sz="2400" dirty="0" smtClean="0">
                <a:latin typeface="Times New Roman" pitchFamily="18" charset="0"/>
                <a:cs typeface="Times New Roman" pitchFamily="18" charset="0"/>
              </a:rPr>
              <a:t> Linux.</a:t>
            </a:r>
          </a:p>
          <a:p>
            <a:pPr lvl="1" algn="just">
              <a:buFont typeface="Wingdings" pitchFamily="2" charset="2"/>
              <a:buChar char="Ø"/>
            </a:pPr>
            <a:endParaRPr lang="en-US" sz="2400" dirty="0" smtClean="0">
              <a:latin typeface="Times New Roman" pitchFamily="18" charset="0"/>
              <a:cs typeface="Times New Roman" pitchFamily="18" charset="0"/>
            </a:endParaRPr>
          </a:p>
          <a:p>
            <a:pPr lvl="1" algn="just">
              <a:buFont typeface="Wingdings" pitchFamily="2" charset="2"/>
              <a:buChar char="Ø"/>
            </a:pPr>
            <a:r>
              <a:rPr lang="en-US" sz="2400" dirty="0" smtClean="0">
                <a:latin typeface="Times New Roman" pitchFamily="18" charset="0"/>
                <a:cs typeface="Times New Roman" pitchFamily="18" charset="0"/>
              </a:rPr>
              <a:t>Nautilus is an open source file manager for the GNOME desktop that gives users a way to manage their files and applications. Nautilus can be used to do things like create folders and documents, display files and folders, search and manage files, and more.</a:t>
            </a:r>
          </a:p>
          <a:p>
            <a:pPr lvl="1" algn="just">
              <a:buFont typeface="Wingdings" pitchFamily="2" charset="2"/>
              <a:buChar char="Ø"/>
            </a:pPr>
            <a:endParaRPr lang="en-US" sz="2000" dirty="0" smtClean="0">
              <a:latin typeface="Times New Roman" pitchFamily="18" charset="0"/>
              <a:cs typeface="Times New Roman" pitchFamily="18" charset="0"/>
            </a:endParaRPr>
          </a:p>
          <a:p>
            <a:endParaRPr lang="en-US" dirty="0"/>
          </a:p>
        </p:txBody>
      </p:sp>
      <p:sp>
        <p:nvSpPr>
          <p:cNvPr id="3" name="Rectangle 2"/>
          <p:cNvSpPr/>
          <p:nvPr/>
        </p:nvSpPr>
        <p:spPr>
          <a:xfrm>
            <a:off x="3417185" y="460793"/>
            <a:ext cx="2569934" cy="646331"/>
          </a:xfrm>
          <a:prstGeom prst="rect">
            <a:avLst/>
          </a:prstGeom>
        </p:spPr>
        <p:txBody>
          <a:bodyPr wrap="none">
            <a:spAutoFit/>
          </a:bodyPr>
          <a:lstStyle/>
          <a:p>
            <a:r>
              <a:rPr lang="en-US" sz="3600" b="1" dirty="0" smtClean="0">
                <a:effectLst>
                  <a:outerShdw blurRad="38100" dist="38100" dir="2700000" algn="tl">
                    <a:srgbClr val="000000">
                      <a:alpha val="43137"/>
                    </a:srgbClr>
                  </a:outerShdw>
                </a:effectLst>
                <a:latin typeface="Times New Roman" pitchFamily="18" charset="0"/>
                <a:cs typeface="Times New Roman" pitchFamily="18" charset="0"/>
              </a:rPr>
              <a:t>NAUTILUS</a:t>
            </a:r>
            <a:endParaRPr lang="en-US" sz="36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Source Software </a:t>
            </a:r>
            <a:endParaRPr lang="en-US" dirty="0"/>
          </a:p>
        </p:txBody>
      </p:sp>
      <p:sp>
        <p:nvSpPr>
          <p:cNvPr id="3" name="TextBox 2"/>
          <p:cNvSpPr txBox="1"/>
          <p:nvPr/>
        </p:nvSpPr>
        <p:spPr>
          <a:xfrm>
            <a:off x="322730" y="1465729"/>
            <a:ext cx="7207623" cy="5078313"/>
          </a:xfrm>
          <a:prstGeom prst="rect">
            <a:avLst/>
          </a:prstGeom>
          <a:noFill/>
        </p:spPr>
        <p:txBody>
          <a:bodyPr wrap="square" rtlCol="0">
            <a:spAutoFit/>
          </a:bodyPr>
          <a:lstStyle/>
          <a:p>
            <a:pPr>
              <a:buFont typeface="Wingdings" pitchFamily="2" charset="2"/>
              <a:buChar char="Ø"/>
            </a:pPr>
            <a:r>
              <a:rPr lang="en-US" sz="2400" dirty="0" smtClean="0"/>
              <a:t>It is software with source code that anyone can inspect, modify and enhance.</a:t>
            </a:r>
          </a:p>
          <a:p>
            <a:pPr>
              <a:buFont typeface="Wingdings" pitchFamily="2" charset="2"/>
              <a:buChar char="Ø"/>
            </a:pPr>
            <a:endParaRPr lang="en-US" sz="2400" dirty="0" smtClean="0"/>
          </a:p>
          <a:p>
            <a:pPr>
              <a:buFont typeface="Wingdings" pitchFamily="2" charset="2"/>
              <a:buChar char="Ø"/>
            </a:pPr>
            <a:r>
              <a:rPr lang="en-US" sz="2400" dirty="0" smtClean="0"/>
              <a:t>Open source software is different from free </a:t>
            </a:r>
          </a:p>
          <a:p>
            <a:r>
              <a:rPr lang="en-US" sz="2400" dirty="0" smtClean="0"/>
              <a:t>software. All free software are not open  source software. </a:t>
            </a:r>
          </a:p>
          <a:p>
            <a:pPr>
              <a:buFont typeface="Wingdings" pitchFamily="2" charset="2"/>
              <a:buChar char="Ø"/>
            </a:pPr>
            <a:endParaRPr lang="en-US" sz="2400" dirty="0" smtClean="0"/>
          </a:p>
          <a:p>
            <a:pPr>
              <a:buFont typeface="Wingdings" pitchFamily="2" charset="2"/>
              <a:buChar char="Ø"/>
            </a:pPr>
            <a:r>
              <a:rPr lang="en-US" sz="2400" dirty="0" smtClean="0"/>
              <a:t>Open source is a philosophy, that promote  free redistribution and access to end product  design and implementation details. </a:t>
            </a:r>
          </a:p>
          <a:p>
            <a:pPr>
              <a:buFont typeface="Wingdings" pitchFamily="2" charset="2"/>
              <a:buChar char="Ø"/>
            </a:pPr>
            <a:endParaRPr lang="en-US" sz="2400" dirty="0" smtClean="0"/>
          </a:p>
          <a:p>
            <a:pPr>
              <a:buFont typeface="Wingdings" pitchFamily="2" charset="2"/>
              <a:buChar char="Ø"/>
            </a:pPr>
            <a:r>
              <a:rPr lang="en-US" sz="2400" dirty="0" smtClean="0"/>
              <a:t>The word free in OSS refers </a:t>
            </a:r>
            <a:r>
              <a:rPr lang="en-US" sz="2400" b="1" dirty="0" smtClean="0"/>
              <a:t>freedom </a:t>
            </a:r>
            <a:r>
              <a:rPr lang="en-US" sz="2400" dirty="0" smtClean="0"/>
              <a:t>not the cost. </a:t>
            </a:r>
          </a:p>
          <a:p>
            <a:r>
              <a:rPr lang="en-US" dirty="0" smtClean="0"/>
              <a:t> </a:t>
            </a:r>
          </a:p>
          <a:p>
            <a:endParaRPr lang="en-US" dirty="0"/>
          </a:p>
        </p:txBody>
      </p:sp>
      <p:pic>
        <p:nvPicPr>
          <p:cNvPr id="4" name="Picture 10">
            <a:extLst>
              <a:ext uri="{FF2B5EF4-FFF2-40B4-BE49-F238E27FC236}">
                <a16:creationId xmlns="" xmlns:a16="http://schemas.microsoft.com/office/drawing/2014/main" id="{6E3F3151-CCAD-5540-B879-DE49EA8F51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6820" y="0"/>
            <a:ext cx="4007223" cy="3173608"/>
          </a:xfrm>
          <a:prstGeom prst="rect">
            <a:avLst/>
          </a:prstGeom>
        </p:spPr>
      </p:pic>
      <p:pic>
        <p:nvPicPr>
          <p:cNvPr id="5" name="Picture 8">
            <a:extLst>
              <a:ext uri="{FF2B5EF4-FFF2-40B4-BE49-F238E27FC236}">
                <a16:creationId xmlns="" xmlns:a16="http://schemas.microsoft.com/office/drawing/2014/main" id="{87A52A78-4826-7A4B-9E49-65D74033E3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1062" y="4355920"/>
            <a:ext cx="3161034" cy="2335648"/>
          </a:xfrm>
          <a:prstGeom prst="rect">
            <a:avLst/>
          </a:prstGeom>
        </p:spPr>
      </p:pic>
    </p:spTree>
    <p:extLst>
      <p:ext uri="{BB962C8B-B14F-4D97-AF65-F5344CB8AC3E}">
        <p14:creationId xmlns:p14="http://schemas.microsoft.com/office/powerpoint/2010/main" val="174043037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6177" y="927848"/>
            <a:ext cx="6454588" cy="3939540"/>
          </a:xfrm>
          <a:prstGeom prst="rect">
            <a:avLst/>
          </a:prstGeom>
        </p:spPr>
        <p:txBody>
          <a:bodyPr wrap="square">
            <a:spAutoFit/>
          </a:bodyPr>
          <a:lstStyle/>
          <a:p>
            <a:pPr algn="just">
              <a:buNone/>
            </a:pPr>
            <a:r>
              <a:rPr lang="en-US" sz="2000" b="1" dirty="0" smtClean="0">
                <a:effectLst>
                  <a:outerShdw blurRad="38100" dist="38100" dir="2700000" algn="tl">
                    <a:srgbClr val="000000">
                      <a:alpha val="43137"/>
                    </a:srgbClr>
                  </a:outerShdw>
                </a:effectLst>
                <a:latin typeface="Times New Roman" pitchFamily="18" charset="0"/>
                <a:cs typeface="Times New Roman" pitchFamily="18" charset="0"/>
              </a:rPr>
              <a:t>	INTRODUCTION TO FILE STRUCTURE:</a:t>
            </a:r>
          </a:p>
          <a:p>
            <a:pPr algn="just">
              <a:buNone/>
            </a:pPr>
            <a:endParaRPr lang="en-US" sz="2000" dirty="0" smtClean="0">
              <a:latin typeface="Times New Roman" pitchFamily="18" charset="0"/>
              <a:cs typeface="Times New Roman" pitchFamily="18" charset="0"/>
            </a:endParaRPr>
          </a:p>
          <a:p>
            <a:pPr algn="just">
              <a:buNone/>
            </a:pPr>
            <a:r>
              <a:rPr lang="en-US"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In the Linux file structure files are grouped according to purpose. </a:t>
            </a:r>
          </a:p>
          <a:p>
            <a:pPr algn="just">
              <a:buNone/>
            </a:pPr>
            <a:endParaRPr lang="en-US" sz="2400" dirty="0" smtClean="0">
              <a:latin typeface="Times New Roman" pitchFamily="18" charset="0"/>
              <a:cs typeface="Times New Roman" pitchFamily="18" charset="0"/>
            </a:endParaRPr>
          </a:p>
          <a:p>
            <a:pPr algn="just">
              <a:buNone/>
            </a:pPr>
            <a:r>
              <a:rPr lang="en-US" sz="2400" dirty="0" smtClean="0">
                <a:latin typeface="Times New Roman" pitchFamily="18" charset="0"/>
                <a:cs typeface="Times New Roman" pitchFamily="18" charset="0"/>
              </a:rPr>
              <a:t>Ex: commands, data files, documentation. Parts of a Unix directory tree are listed below. All directories are grouped under the root entry "/". That part of the directory tree is left out of the below diagram.</a:t>
            </a:r>
          </a:p>
          <a:p>
            <a:endParaRPr lang="en-US" dirty="0"/>
          </a:p>
        </p:txBody>
      </p:sp>
      <p:pic>
        <p:nvPicPr>
          <p:cNvPr id="3" name="Picture 2"/>
          <p:cNvPicPr>
            <a:picLocks noChangeAspect="1" noChangeArrowheads="1"/>
          </p:cNvPicPr>
          <p:nvPr/>
        </p:nvPicPr>
        <p:blipFill>
          <a:blip r:embed="rId2"/>
          <a:srcRect/>
          <a:stretch>
            <a:fillRect/>
          </a:stretch>
        </p:blipFill>
        <p:spPr bwMode="auto">
          <a:xfrm>
            <a:off x="7126941" y="847165"/>
            <a:ext cx="4706470" cy="57687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2694" y="1612682"/>
            <a:ext cx="9762565" cy="4524315"/>
          </a:xfrm>
          <a:prstGeom prst="rect">
            <a:avLst/>
          </a:prstGeom>
        </p:spPr>
        <p:txBody>
          <a:bodyPr wrap="square">
            <a:spAutoFit/>
          </a:bodyPr>
          <a:lstStyle/>
          <a:p>
            <a:pPr algn="just">
              <a:buNone/>
            </a:pPr>
            <a:r>
              <a:rPr lang="en-US" sz="2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Generally for arranging all the Files directories or Folders are used. A Folder or Directory is also called as the Container of the Files in which many Sub directors and Files are Stored. So that Files System Specifies the Arrangement of the Files in the System. There are following Directory Structures Available for organizing all the Files.</a:t>
            </a:r>
          </a:p>
          <a:p>
            <a:pPr algn="just">
              <a:buNone/>
            </a:pPr>
            <a:endParaRPr lang="en-US" sz="2400" dirty="0" smtClean="0">
              <a:latin typeface="Times New Roman" pitchFamily="18" charset="0"/>
              <a:cs typeface="Times New Roman" pitchFamily="18" charset="0"/>
            </a:endParaRPr>
          </a:p>
          <a:p>
            <a:pPr algn="just">
              <a:buNone/>
            </a:pPr>
            <a:r>
              <a:rPr lang="en-US" sz="2400" dirty="0" smtClean="0">
                <a:latin typeface="Times New Roman" pitchFamily="18" charset="0"/>
                <a:cs typeface="Times New Roman" pitchFamily="18" charset="0"/>
              </a:rPr>
              <a:t>Available Directory Structures:</a:t>
            </a:r>
          </a:p>
          <a:p>
            <a:pPr algn="just">
              <a:buNone/>
            </a:pPr>
            <a:endParaRPr lang="en-US" sz="2400" dirty="0" smtClean="0">
              <a:latin typeface="Times New Roman" pitchFamily="18" charset="0"/>
              <a:cs typeface="Times New Roman" pitchFamily="18" charset="0"/>
            </a:endParaRPr>
          </a:p>
          <a:p>
            <a:pPr lvl="2" algn="just">
              <a:buFont typeface="Wingdings" pitchFamily="2" charset="2"/>
              <a:buChar char="Ø"/>
            </a:pPr>
            <a:r>
              <a:rPr lang="en-US" sz="2400" dirty="0" smtClean="0">
                <a:latin typeface="Times New Roman" pitchFamily="18" charset="0"/>
                <a:cs typeface="Times New Roman" pitchFamily="18" charset="0"/>
              </a:rPr>
              <a:t>Hierarchical</a:t>
            </a:r>
          </a:p>
          <a:p>
            <a:pPr lvl="2" algn="just">
              <a:buFont typeface="Wingdings" pitchFamily="2" charset="2"/>
              <a:buChar char="Ø"/>
            </a:pPr>
            <a:r>
              <a:rPr lang="en-US" sz="2400" dirty="0" smtClean="0">
                <a:latin typeface="Times New Roman" pitchFamily="18" charset="0"/>
                <a:cs typeface="Times New Roman" pitchFamily="18" charset="0"/>
              </a:rPr>
              <a:t>Single Level Directory</a:t>
            </a:r>
          </a:p>
          <a:p>
            <a:pPr lvl="2" algn="just">
              <a:buFont typeface="Wingdings" pitchFamily="2" charset="2"/>
              <a:buChar char="Ø"/>
            </a:pPr>
            <a:r>
              <a:rPr lang="en-US" sz="2400" dirty="0" smtClean="0">
                <a:latin typeface="Times New Roman" pitchFamily="18" charset="0"/>
                <a:cs typeface="Times New Roman" pitchFamily="18" charset="0"/>
              </a:rPr>
              <a:t>Two Level Directory</a:t>
            </a:r>
          </a:p>
          <a:p>
            <a:pPr lvl="2" algn="just">
              <a:buFont typeface="Wingdings" pitchFamily="2" charset="2"/>
              <a:buChar char="Ø"/>
            </a:pPr>
            <a:r>
              <a:rPr lang="en-US" sz="2400" dirty="0" smtClean="0">
                <a:latin typeface="Times New Roman" pitchFamily="18" charset="0"/>
                <a:cs typeface="Times New Roman" pitchFamily="18" charset="0"/>
              </a:rPr>
              <a:t>Acyclic Graph Directory</a:t>
            </a:r>
          </a:p>
        </p:txBody>
      </p:sp>
      <p:sp>
        <p:nvSpPr>
          <p:cNvPr id="3" name="Rectangle 2"/>
          <p:cNvSpPr/>
          <p:nvPr/>
        </p:nvSpPr>
        <p:spPr>
          <a:xfrm>
            <a:off x="1589652" y="702840"/>
            <a:ext cx="7984654" cy="523220"/>
          </a:xfrm>
          <a:prstGeom prst="rect">
            <a:avLst/>
          </a:prstGeom>
        </p:spPr>
        <p:txBody>
          <a:bodyPr wrap="square">
            <a:spAutoFit/>
          </a:bodyPr>
          <a:lstStyle/>
          <a:p>
            <a:r>
              <a:rPr lang="en-US" sz="2800" b="1" dirty="0" smtClean="0">
                <a:effectLst>
                  <a:outerShdw blurRad="38100" dist="38100" dir="2700000" algn="tl">
                    <a:srgbClr val="000000">
                      <a:alpha val="43137"/>
                    </a:srgbClr>
                  </a:outerShdw>
                </a:effectLst>
                <a:latin typeface="Times New Roman" pitchFamily="18" charset="0"/>
                <a:cs typeface="Times New Roman" pitchFamily="18" charset="0"/>
              </a:rPr>
              <a:t>DIRECTORIES IN A FILE STRUCTURE</a:t>
            </a:r>
            <a:endParaRPr lang="en-US" sz="2800"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7906" y="1457236"/>
            <a:ext cx="10089776" cy="1477328"/>
          </a:xfrm>
          <a:prstGeom prst="rect">
            <a:avLst/>
          </a:prstGeom>
        </p:spPr>
        <p:txBody>
          <a:bodyPr wrap="square">
            <a:spAutoFit/>
          </a:bodyPr>
          <a:lstStyle/>
          <a:p>
            <a:pPr algn="just">
              <a:buNone/>
            </a:pPr>
            <a:r>
              <a:rPr lang="en-US"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In this all the Files are organized in the Form of Parent and Child Relationship. Means in this there is the Parent Directory which contains all the sub Files.</a:t>
            </a:r>
            <a:endParaRPr lang="en-US" dirty="0" smtClean="0">
              <a:latin typeface="Times New Roman" pitchFamily="18" charset="0"/>
              <a:cs typeface="Times New Roman" pitchFamily="18" charset="0"/>
            </a:endParaRPr>
          </a:p>
          <a:p>
            <a:endParaRPr lang="en-US" dirty="0"/>
          </a:p>
        </p:txBody>
      </p:sp>
      <p:sp>
        <p:nvSpPr>
          <p:cNvPr id="3" name="Rectangle 2"/>
          <p:cNvSpPr/>
          <p:nvPr/>
        </p:nvSpPr>
        <p:spPr>
          <a:xfrm>
            <a:off x="3387877" y="528028"/>
            <a:ext cx="3134191" cy="523220"/>
          </a:xfrm>
          <a:prstGeom prst="rect">
            <a:avLst/>
          </a:prstGeom>
        </p:spPr>
        <p:txBody>
          <a:bodyPr wrap="none">
            <a:spAutoFit/>
          </a:bodyPr>
          <a:lstStyle/>
          <a:p>
            <a:r>
              <a:rPr lang="en-US" sz="2800" b="1" dirty="0" smtClean="0">
                <a:effectLst>
                  <a:outerShdw blurRad="38100" dist="38100" dir="2700000" algn="tl">
                    <a:srgbClr val="000000">
                      <a:alpha val="43137"/>
                    </a:srgbClr>
                  </a:outerShdw>
                </a:effectLst>
                <a:latin typeface="Times New Roman" pitchFamily="18" charset="0"/>
                <a:cs typeface="Times New Roman" pitchFamily="18" charset="0"/>
              </a:rPr>
              <a:t>HIERARCHICAL</a:t>
            </a:r>
            <a:r>
              <a:rPr lang="en-US" b="1" dirty="0" smtClean="0">
                <a:effectLst>
                  <a:outerShdw blurRad="38100" dist="38100" dir="2700000" algn="tl">
                    <a:srgbClr val="000000">
                      <a:alpha val="43137"/>
                    </a:srgbClr>
                  </a:outerShdw>
                </a:effectLst>
                <a:latin typeface="Times New Roman" pitchFamily="18" charset="0"/>
                <a:cs typeface="Times New Roman" pitchFamily="18" charset="0"/>
              </a:rPr>
              <a:t>:</a:t>
            </a:r>
            <a:endParaRPr lang="en-US" dirty="0"/>
          </a:p>
        </p:txBody>
      </p:sp>
      <p:pic>
        <p:nvPicPr>
          <p:cNvPr id="4" name="Content Placeholder 6" descr="hierarchical-url-structure.jpg"/>
          <p:cNvPicPr>
            <a:picLocks noChangeAspect="1"/>
          </p:cNvPicPr>
          <p:nvPr/>
        </p:nvPicPr>
        <p:blipFill>
          <a:blip r:embed="rId2"/>
          <a:stretch>
            <a:fillRect/>
          </a:stretch>
        </p:blipFill>
        <p:spPr>
          <a:xfrm>
            <a:off x="3437965" y="2747683"/>
            <a:ext cx="5429966" cy="3230563"/>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0613" y="1289175"/>
            <a:ext cx="9587752" cy="2585323"/>
          </a:xfrm>
          <a:prstGeom prst="rect">
            <a:avLst/>
          </a:prstGeom>
        </p:spPr>
        <p:txBody>
          <a:bodyPr wrap="square">
            <a:spAutoFit/>
          </a:bodyPr>
          <a:lstStyle/>
          <a:p>
            <a:pPr algn="just">
              <a:buNone/>
            </a:pPr>
            <a:r>
              <a:rPr lang="en-US"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In this there is a single directory which contains all the Files into. But this is not the best way because all the Files are Stored into the Single Folder So this is very difficult for a user to search a File. There is Only one Directory Which contains the other files So that Many times this is not used because this will Contains Huge Amount of Files and this will Makes difficult for the users to Locate or Find a File.</a:t>
            </a:r>
            <a:endParaRPr lang="en-US" dirty="0" smtClean="0">
              <a:latin typeface="Times New Roman" pitchFamily="18" charset="0"/>
              <a:cs typeface="Times New Roman" pitchFamily="18" charset="0"/>
            </a:endParaRPr>
          </a:p>
          <a:p>
            <a:endParaRPr lang="en-US" dirty="0"/>
          </a:p>
        </p:txBody>
      </p:sp>
      <p:sp>
        <p:nvSpPr>
          <p:cNvPr id="3" name="Rectangle 2"/>
          <p:cNvSpPr/>
          <p:nvPr/>
        </p:nvSpPr>
        <p:spPr>
          <a:xfrm>
            <a:off x="3134107" y="595263"/>
            <a:ext cx="4470326" cy="461665"/>
          </a:xfrm>
          <a:prstGeom prst="rect">
            <a:avLst/>
          </a:prstGeom>
        </p:spPr>
        <p:txBody>
          <a:bodyPr wrap="none">
            <a:spAutoFit/>
          </a:bodyPr>
          <a:lstStyle/>
          <a:p>
            <a:r>
              <a:rPr lang="en-US" sz="2400" b="1" dirty="0" smtClean="0">
                <a:effectLst>
                  <a:outerShdw blurRad="38100" dist="38100" dir="2700000" algn="tl">
                    <a:srgbClr val="000000">
                      <a:alpha val="43137"/>
                    </a:srgbClr>
                  </a:outerShdw>
                </a:effectLst>
                <a:latin typeface="Times New Roman" pitchFamily="18" charset="0"/>
                <a:cs typeface="Times New Roman" pitchFamily="18" charset="0"/>
              </a:rPr>
              <a:t>SINGLE LEVEL DIRECTORY:</a:t>
            </a:r>
            <a:endParaRPr lang="en-US" sz="2400" dirty="0"/>
          </a:p>
        </p:txBody>
      </p:sp>
      <p:pic>
        <p:nvPicPr>
          <p:cNvPr id="4" name="Picture 2"/>
          <p:cNvPicPr>
            <a:picLocks noChangeAspect="1" noChangeArrowheads="1"/>
          </p:cNvPicPr>
          <p:nvPr/>
        </p:nvPicPr>
        <p:blipFill>
          <a:blip r:embed="rId2"/>
          <a:srcRect/>
          <a:stretch>
            <a:fillRect/>
          </a:stretch>
        </p:blipFill>
        <p:spPr bwMode="auto">
          <a:xfrm>
            <a:off x="2133600" y="3733801"/>
            <a:ext cx="5410200" cy="224869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21659" y="1952109"/>
            <a:ext cx="6096000" cy="3693319"/>
          </a:xfrm>
          <a:prstGeom prst="rect">
            <a:avLst/>
          </a:prstGeom>
        </p:spPr>
        <p:txBody>
          <a:bodyPr>
            <a:spAutoFit/>
          </a:bodyPr>
          <a:lstStyle/>
          <a:p>
            <a:pPr algn="just">
              <a:buNone/>
            </a:pPr>
            <a:r>
              <a:rPr lang="en-US"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In this directory also contains a another directory and all the files are organized into the sub directory. In the two level a directory also contains sub directory and the files. We can say that a single directory will be the container of many other files and the directories so that when a user wants to access any directory then he has to travel all the other directories and files from that directory.</a:t>
            </a:r>
            <a:endParaRPr lang="en-US" dirty="0" smtClean="0">
              <a:latin typeface="Times New Roman" pitchFamily="18" charset="0"/>
              <a:cs typeface="Times New Roman" pitchFamily="18" charset="0"/>
            </a:endParaRPr>
          </a:p>
          <a:p>
            <a:endParaRPr lang="en-US" dirty="0"/>
          </a:p>
        </p:txBody>
      </p:sp>
      <p:sp>
        <p:nvSpPr>
          <p:cNvPr id="4" name="Rectangle 3"/>
          <p:cNvSpPr/>
          <p:nvPr/>
        </p:nvSpPr>
        <p:spPr>
          <a:xfrm>
            <a:off x="2240945" y="743181"/>
            <a:ext cx="5153334" cy="523220"/>
          </a:xfrm>
          <a:prstGeom prst="rect">
            <a:avLst/>
          </a:prstGeom>
        </p:spPr>
        <p:txBody>
          <a:bodyPr wrap="none">
            <a:spAutoFit/>
          </a:bodyPr>
          <a:lstStyle/>
          <a:p>
            <a:r>
              <a:rPr lang="en-US" sz="2800" b="1" dirty="0" smtClean="0">
                <a:effectLst>
                  <a:outerShdw blurRad="38100" dist="38100" dir="2700000" algn="tl">
                    <a:srgbClr val="000000">
                      <a:alpha val="43137"/>
                    </a:srgbClr>
                  </a:outerShdw>
                </a:effectLst>
                <a:latin typeface="Times New Roman" pitchFamily="18" charset="0"/>
                <a:cs typeface="Times New Roman" pitchFamily="18" charset="0"/>
              </a:rPr>
              <a:t>TWO LEVEL DIRECTORIES: </a:t>
            </a:r>
            <a:endParaRPr lang="en-US" sz="2800" dirty="0"/>
          </a:p>
        </p:txBody>
      </p:sp>
      <p:pic>
        <p:nvPicPr>
          <p:cNvPr id="5" name="Content Placeholder 4" descr="Two_Level_Directories.jpg"/>
          <p:cNvPicPr>
            <a:picLocks noChangeAspect="1"/>
          </p:cNvPicPr>
          <p:nvPr/>
        </p:nvPicPr>
        <p:blipFill>
          <a:blip r:embed="rId2"/>
          <a:stretch>
            <a:fillRect/>
          </a:stretch>
        </p:blipFill>
        <p:spPr>
          <a:xfrm>
            <a:off x="7100047" y="1640541"/>
            <a:ext cx="4625788" cy="3321424"/>
          </a:xfrm>
          <a:prstGeom prst="rect">
            <a:avLst/>
          </a:prstGeom>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594500"/>
            <a:ext cx="6252884" cy="3908762"/>
          </a:xfrm>
          <a:prstGeom prst="rect">
            <a:avLst/>
          </a:prstGeom>
        </p:spPr>
        <p:txBody>
          <a:bodyPr wrap="square">
            <a:spAutoFit/>
          </a:bodyPr>
          <a:lstStyle/>
          <a:p>
            <a:pPr algn="just">
              <a:buNone/>
            </a:pPr>
            <a:r>
              <a:rPr lang="en-US"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If a directory contains a directory and files then it is called as the acyclic directory in this a single directory contains both directory and files and all the directories are connected with some paths means a single folder or file can be accessible via another files.</a:t>
            </a:r>
          </a:p>
          <a:p>
            <a:pPr algn="just">
              <a:buNone/>
            </a:pPr>
            <a:endParaRPr lang="en-US" sz="1400" dirty="0" smtClean="0">
              <a:latin typeface="Times New Roman" pitchFamily="18" charset="0"/>
              <a:cs typeface="Times New Roman" pitchFamily="18" charset="0"/>
            </a:endParaRPr>
          </a:p>
          <a:p>
            <a:pPr algn="just">
              <a:buNone/>
            </a:pPr>
            <a:r>
              <a:rPr lang="en-US" sz="2400" dirty="0" smtClean="0">
                <a:latin typeface="Times New Roman" pitchFamily="18" charset="0"/>
                <a:cs typeface="Times New Roman" pitchFamily="18" charset="0"/>
              </a:rPr>
              <a:t>	In the acyclic graph a single file or a directory can be reached from any file because there are multiple path exists between that file.</a:t>
            </a:r>
          </a:p>
          <a:p>
            <a:endParaRPr lang="en-US" dirty="0"/>
          </a:p>
        </p:txBody>
      </p:sp>
      <p:sp>
        <p:nvSpPr>
          <p:cNvPr id="3" name="Rectangle 2"/>
          <p:cNvSpPr/>
          <p:nvPr/>
        </p:nvSpPr>
        <p:spPr>
          <a:xfrm>
            <a:off x="2715140" y="433899"/>
            <a:ext cx="5647828" cy="523220"/>
          </a:xfrm>
          <a:prstGeom prst="rect">
            <a:avLst/>
          </a:prstGeom>
        </p:spPr>
        <p:txBody>
          <a:bodyPr wrap="none">
            <a:spAutoFit/>
          </a:bodyPr>
          <a:lstStyle/>
          <a:p>
            <a:r>
              <a:rPr lang="en-US" sz="2800" b="1" dirty="0" smtClean="0">
                <a:effectLst>
                  <a:outerShdw blurRad="38100" dist="38100" dir="2700000" algn="tl">
                    <a:srgbClr val="000000">
                      <a:alpha val="43137"/>
                    </a:srgbClr>
                  </a:outerShdw>
                </a:effectLst>
                <a:latin typeface="Times New Roman" pitchFamily="18" charset="0"/>
                <a:cs typeface="Times New Roman" pitchFamily="18" charset="0"/>
              </a:rPr>
              <a:t>ACYCLIC GRAPH DIRECTORY</a:t>
            </a:r>
            <a:r>
              <a:rPr lang="en-US" b="1" dirty="0" smtClean="0">
                <a:effectLst>
                  <a:outerShdw blurRad="38100" dist="38100" dir="2700000" algn="tl">
                    <a:srgbClr val="000000">
                      <a:alpha val="43137"/>
                    </a:srgbClr>
                  </a:outerShdw>
                </a:effectLst>
                <a:latin typeface="Times New Roman" pitchFamily="18" charset="0"/>
                <a:cs typeface="Times New Roman" pitchFamily="18" charset="0"/>
              </a:rPr>
              <a:t> </a:t>
            </a:r>
            <a:endParaRPr lang="en-US" dirty="0"/>
          </a:p>
        </p:txBody>
      </p:sp>
      <p:pic>
        <p:nvPicPr>
          <p:cNvPr id="4" name="Content Placeholder 4" descr="Acyclic_Graph_Directory.jpg"/>
          <p:cNvPicPr>
            <a:picLocks noChangeAspect="1"/>
          </p:cNvPicPr>
          <p:nvPr/>
        </p:nvPicPr>
        <p:blipFill>
          <a:blip r:embed="rId2"/>
          <a:stretch>
            <a:fillRect/>
          </a:stretch>
        </p:blipFill>
        <p:spPr>
          <a:xfrm>
            <a:off x="7005916" y="1848438"/>
            <a:ext cx="4518211" cy="3126974"/>
          </a:xfrm>
          <a:prstGeom prst="rect">
            <a:avLst/>
          </a:prstGeom>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D4DE8C01-5E51-462E-BD0E-8C94C287BD42}"/>
              </a:ext>
            </a:extLst>
          </p:cNvPr>
          <p:cNvSpPr>
            <a:spLocks noGrp="1"/>
          </p:cNvSpPr>
          <p:nvPr>
            <p:ph type="body" sz="quarter" idx="11"/>
          </p:nvPr>
        </p:nvSpPr>
        <p:spPr>
          <a:xfrm>
            <a:off x="4018209" y="465991"/>
            <a:ext cx="7626170" cy="3565096"/>
          </a:xfrm>
        </p:spPr>
        <p:txBody>
          <a:bodyPr>
            <a:normAutofit fontScale="92500" lnSpcReduction="20000"/>
          </a:bodyPr>
          <a:lstStyle/>
          <a:p>
            <a:pPr>
              <a:lnSpc>
                <a:spcPct val="100000"/>
              </a:lnSpc>
            </a:pPr>
            <a:r>
              <a:rPr lang="pt-PT" sz="9600" b="1" dirty="0" smtClean="0">
                <a:solidFill>
                  <a:srgbClr val="00B0E3"/>
                </a:solidFill>
                <a:latin typeface="Calibri" panose="020F0502020204030204" pitchFamily="34" charset="0"/>
              </a:rPr>
              <a:t>Device</a:t>
            </a:r>
          </a:p>
          <a:p>
            <a:pPr>
              <a:lnSpc>
                <a:spcPct val="100000"/>
              </a:lnSpc>
            </a:pPr>
            <a:r>
              <a:rPr lang="pt-PT" sz="9600" b="1" dirty="0" smtClean="0">
                <a:solidFill>
                  <a:srgbClr val="00B0E3"/>
                </a:solidFill>
                <a:latin typeface="Calibri" panose="020F0502020204030204" pitchFamily="34" charset="0"/>
              </a:rPr>
              <a:t>Management</a:t>
            </a:r>
            <a:r>
              <a:rPr lang="pt-PT" sz="9600" b="1" dirty="0">
                <a:solidFill>
                  <a:srgbClr val="00B0E3"/>
                </a:solidFill>
                <a:latin typeface="Calibri" panose="020F0502020204030204" pitchFamily="34" charset="0"/>
              </a:rPr>
              <a:t/>
            </a:r>
            <a:br>
              <a:rPr lang="pt-PT" sz="9600" b="1" dirty="0">
                <a:solidFill>
                  <a:srgbClr val="00B0E3"/>
                </a:solidFill>
                <a:latin typeface="Calibri" panose="020F0502020204030204" pitchFamily="34" charset="0"/>
              </a:rPr>
            </a:br>
            <a:endParaRPr lang="pt-PT" sz="9600" b="1" dirty="0">
              <a:solidFill>
                <a:srgbClr val="00B0E3"/>
              </a:solidFill>
              <a:latin typeface="Calibri" panose="020F0502020204030204" pitchFamily="34" charset="0"/>
            </a:endParaRPr>
          </a:p>
        </p:txBody>
      </p:sp>
      <p:pic>
        <p:nvPicPr>
          <p:cNvPr id="5" name="Picture Placeholder 4" hidden="1">
            <a:extLst>
              <a:ext uri="{FF2B5EF4-FFF2-40B4-BE49-F238E27FC236}">
                <a16:creationId xmlns:a16="http://schemas.microsoft.com/office/drawing/2014/main" xmlns=""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3539" y="2651760"/>
            <a:ext cx="3569652" cy="4206240"/>
          </a:xfrm>
          <a:prstGeom prst="rect">
            <a:avLst/>
          </a:prstGeom>
        </p:spPr>
      </p:pic>
    </p:spTree>
    <p:extLst>
      <p:ext uri="{BB962C8B-B14F-4D97-AF65-F5344CB8AC3E}">
        <p14:creationId xmlns:p14="http://schemas.microsoft.com/office/powerpoint/2010/main" val="2784509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DEVICE </a:t>
            </a:r>
            <a:r>
              <a:rPr lang="en-US" dirty="0" smtClean="0">
                <a:latin typeface="Times New Roman" panose="02020603050405020304" pitchFamily="18" charset="0"/>
                <a:cs typeface="Times New Roman" panose="02020603050405020304" pitchFamily="18" charset="0"/>
              </a:rPr>
              <a:t>FILES</a:t>
            </a:r>
            <a:br>
              <a:rPr lang="en-US" dirty="0" smtClean="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p>
        </p:txBody>
      </p:sp>
      <p:sp>
        <p:nvSpPr>
          <p:cNvPr id="3" name="TextBox 2"/>
          <p:cNvSpPr txBox="1"/>
          <p:nvPr/>
        </p:nvSpPr>
        <p:spPr>
          <a:xfrm>
            <a:off x="726141" y="1613647"/>
            <a:ext cx="8364071" cy="3046988"/>
          </a:xfrm>
          <a:prstGeom prst="rect">
            <a:avLst/>
          </a:prstGeom>
          <a:noFill/>
        </p:spPr>
        <p:txBody>
          <a:bodyPr wrap="square" rtlCol="0">
            <a:spAutoFit/>
          </a:bodyPr>
          <a:lstStyle/>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Also called as Special File.</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A device file allows to accesses hardware devices so that end users do not need to get technical details about hardware.</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It is an interface for a device driver that appears in a file system as if were an ordinary file.</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Allows software to interact with the device driver using I/O system calls, which simplifies many tasks.</a:t>
            </a:r>
          </a:p>
          <a:p>
            <a:endParaRPr lang="en-US" sz="2400" dirty="0"/>
          </a:p>
        </p:txBody>
      </p:sp>
    </p:spTree>
    <p:extLst>
      <p:ext uri="{BB962C8B-B14F-4D97-AF65-F5344CB8AC3E}">
        <p14:creationId xmlns:p14="http://schemas.microsoft.com/office/powerpoint/2010/main" val="97030972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smtClean="0">
                <a:latin typeface="Times New Roman" panose="02020603050405020304" pitchFamily="18" charset="0"/>
                <a:cs typeface="Times New Roman" panose="02020603050405020304" pitchFamily="18" charset="0"/>
              </a:rPr>
              <a:t>Types of device files</a:t>
            </a:r>
            <a:endParaRPr lang="en-US" sz="4400" dirty="0"/>
          </a:p>
        </p:txBody>
      </p:sp>
      <p:sp>
        <p:nvSpPr>
          <p:cNvPr id="5" name="TextBox 4"/>
          <p:cNvSpPr txBox="1"/>
          <p:nvPr/>
        </p:nvSpPr>
        <p:spPr>
          <a:xfrm>
            <a:off x="5163671" y="1237129"/>
            <a:ext cx="6481482" cy="4678204"/>
          </a:xfrm>
          <a:prstGeom prst="rect">
            <a:avLst/>
          </a:prstGeom>
          <a:noFill/>
        </p:spPr>
        <p:txBody>
          <a:bodyPr wrap="square" rtlCol="0">
            <a:spAutoFit/>
          </a:bodyPr>
          <a:lstStyle/>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Block device</a:t>
            </a:r>
          </a:p>
          <a:p>
            <a:pPr lvl="1">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 Designed to operate in terms of block.</a:t>
            </a:r>
          </a:p>
          <a:p>
            <a:pPr lvl="1">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 Has an associated  block device driver that performs I/O by using file system block-sized buffers from a buffer cache supplied by kernel.</a:t>
            </a:r>
          </a:p>
          <a:p>
            <a:pPr lvl="1">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Ex: Hard disks, USB cameras, Disk-On-Key</a:t>
            </a:r>
            <a:r>
              <a:rPr lang="en-US" dirty="0" smtClean="0">
                <a:latin typeface="Times New Roman" panose="02020603050405020304" pitchFamily="18" charset="0"/>
                <a:cs typeface="Times New Roman" panose="02020603050405020304" pitchFamily="18" charset="0"/>
              </a:rPr>
              <a:t>.</a:t>
            </a:r>
          </a:p>
          <a:p>
            <a:pPr lvl="1"/>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Character device </a:t>
            </a:r>
          </a:p>
          <a:p>
            <a:pPr lvl="1">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 Designed to operate on a stream of characters, read from or written to it.</a:t>
            </a:r>
          </a:p>
          <a:p>
            <a:pPr lvl="1">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 Has a character device driver associated with it, that can be used for a device like line printer that handles one character at a time. </a:t>
            </a:r>
          </a:p>
          <a:p>
            <a:pPr lvl="1">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Ex: Serial ports, parallel ports, sounds cards.</a:t>
            </a:r>
          </a:p>
          <a:p>
            <a:endParaRPr lang="en-US" dirty="0"/>
          </a:p>
        </p:txBody>
      </p:sp>
    </p:spTree>
    <p:extLst>
      <p:ext uri="{BB962C8B-B14F-4D97-AF65-F5344CB8AC3E}">
        <p14:creationId xmlns:p14="http://schemas.microsoft.com/office/powerpoint/2010/main" val="207211003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Block </a:t>
            </a:r>
            <a:r>
              <a:rPr lang="en-US" dirty="0" err="1">
                <a:latin typeface="Times New Roman" panose="02020603050405020304" pitchFamily="18" charset="0"/>
                <a:cs typeface="Times New Roman" panose="02020603050405020304" pitchFamily="18" charset="0"/>
              </a:rPr>
              <a:t>vs</a:t>
            </a:r>
            <a:r>
              <a:rPr lang="en-US" dirty="0">
                <a:latin typeface="Times New Roman" panose="02020603050405020304" pitchFamily="18" charset="0"/>
                <a:cs typeface="Times New Roman" panose="02020603050405020304" pitchFamily="18" charset="0"/>
              </a:rPr>
              <a:t> Character devices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1280560472"/>
              </p:ext>
            </p:extLst>
          </p:nvPr>
        </p:nvGraphicFramePr>
        <p:xfrm>
          <a:off x="1198283" y="1526490"/>
          <a:ext cx="8128000" cy="3134360"/>
        </p:xfrm>
        <a:graphic>
          <a:graphicData uri="http://schemas.openxmlformats.org/drawingml/2006/table">
            <a:tbl>
              <a:tblPr firstRow="1" bandRow="1">
                <a:tableStyleId>{5C22544A-7EE6-4342-B048-85BDC9FD1C3A}</a:tableStyleId>
              </a:tblPr>
              <a:tblGrid>
                <a:gridCol w="4064000"/>
                <a:gridCol w="4064000"/>
              </a:tblGrid>
              <a:tr h="370840">
                <a:tc>
                  <a:txBody>
                    <a:bodyPr/>
                    <a:lstStyle/>
                    <a:p>
                      <a:r>
                        <a:rPr lang="en-US" dirty="0" smtClean="0"/>
                        <a:t>Block device </a:t>
                      </a:r>
                      <a:endParaRPr lang="en-US" dirty="0"/>
                    </a:p>
                  </a:txBody>
                  <a:tcPr/>
                </a:tc>
                <a:tc>
                  <a:txBody>
                    <a:bodyPr/>
                    <a:lstStyle/>
                    <a:p>
                      <a:r>
                        <a:rPr lang="en-US" dirty="0" smtClean="0"/>
                        <a:t>Character device</a:t>
                      </a:r>
                      <a:endParaRPr lang="en-US" dirty="0"/>
                    </a:p>
                  </a:txBody>
                  <a:tcPr/>
                </a:tc>
              </a:tr>
              <a:tr h="370840">
                <a:tc>
                  <a:txBody>
                    <a:bodyPr/>
                    <a:lstStyle/>
                    <a:p>
                      <a:pPr marL="285750" indent="-285750">
                        <a:buFont typeface="Wingdings" panose="05000000000000000000" pitchFamily="2" charset="2"/>
                        <a:buChar char="v"/>
                      </a:pPr>
                      <a:r>
                        <a:rPr lang="en-US" dirty="0" smtClean="0"/>
                        <a:t>Accessed by block-by-block.</a:t>
                      </a:r>
                      <a:endParaRPr lang="en-US" dirty="0"/>
                    </a:p>
                  </a:txBody>
                  <a:tcPr/>
                </a:tc>
                <a:tc>
                  <a:txBody>
                    <a:bodyPr/>
                    <a:lstStyle/>
                    <a:p>
                      <a:pPr marL="285750" indent="-285750">
                        <a:buFont typeface="Wingdings" panose="05000000000000000000" pitchFamily="2" charset="2"/>
                        <a:buChar char="v"/>
                      </a:pPr>
                      <a:r>
                        <a:rPr lang="en-US" dirty="0" smtClean="0"/>
                        <a:t>Accessed</a:t>
                      </a:r>
                      <a:r>
                        <a:rPr lang="en-US" baseline="0" dirty="0" smtClean="0"/>
                        <a:t> in sequential order i.e., character-by-character.</a:t>
                      </a:r>
                      <a:endParaRPr lang="en-US" dirty="0"/>
                    </a:p>
                  </a:txBody>
                  <a:tcPr/>
                </a:tc>
              </a:tr>
              <a:tr h="370840">
                <a:tc>
                  <a:txBody>
                    <a:bodyPr/>
                    <a:lstStyle/>
                    <a:p>
                      <a:pPr marL="285750" indent="-285750">
                        <a:buFont typeface="Wingdings" panose="05000000000000000000" pitchFamily="2" charset="2"/>
                        <a:buChar char="v"/>
                      </a:pPr>
                      <a:r>
                        <a:rPr lang="en-US" dirty="0" smtClean="0"/>
                        <a:t>Addressable in device specified blocks.</a:t>
                      </a:r>
                      <a:endParaRPr lang="en-US" dirty="0"/>
                    </a:p>
                  </a:txBody>
                  <a:tcPr/>
                </a:tc>
                <a:tc>
                  <a:txBody>
                    <a:bodyPr/>
                    <a:lstStyle/>
                    <a:p>
                      <a:pPr marL="285750" indent="-285750">
                        <a:buFont typeface="Wingdings" panose="05000000000000000000" pitchFamily="2" charset="2"/>
                        <a:buChar char="v"/>
                      </a:pPr>
                      <a:r>
                        <a:rPr lang="en-US" dirty="0" smtClean="0"/>
                        <a:t>Not</a:t>
                      </a:r>
                      <a:r>
                        <a:rPr lang="en-US" baseline="0" dirty="0" smtClean="0"/>
                        <a:t> addressable.</a:t>
                      </a:r>
                      <a:endParaRPr lang="en-US" dirty="0"/>
                    </a:p>
                  </a:txBody>
                  <a:tcPr/>
                </a:tc>
              </a:tr>
              <a:tr h="370840">
                <a:tc>
                  <a:txBody>
                    <a:bodyPr/>
                    <a:lstStyle/>
                    <a:p>
                      <a:pPr marL="285750" indent="-285750">
                        <a:buFont typeface="Wingdings" panose="05000000000000000000" pitchFamily="2" charset="2"/>
                        <a:buChar char="v"/>
                      </a:pPr>
                      <a:r>
                        <a:rPr lang="en-US" dirty="0" smtClean="0"/>
                        <a:t>Seeking is possible.</a:t>
                      </a:r>
                      <a:endParaRPr lang="en-US" dirty="0"/>
                    </a:p>
                  </a:txBody>
                  <a:tcPr/>
                </a:tc>
                <a:tc>
                  <a:txBody>
                    <a:bodyPr/>
                    <a:lstStyle/>
                    <a:p>
                      <a:pPr marL="285750" indent="-285750">
                        <a:buFont typeface="Wingdings" panose="05000000000000000000" pitchFamily="2" charset="2"/>
                        <a:buChar char="v"/>
                      </a:pPr>
                      <a:r>
                        <a:rPr lang="en-US" dirty="0" smtClean="0"/>
                        <a:t>Seeking is not allowed.</a:t>
                      </a:r>
                    </a:p>
                  </a:txBody>
                  <a:tcPr/>
                </a:tc>
              </a:tr>
              <a:tr h="370840">
                <a:tc>
                  <a:txBody>
                    <a:bodyPr/>
                    <a:lstStyle/>
                    <a:p>
                      <a:pPr marL="285750" indent="-285750">
                        <a:buFont typeface="Wingdings" panose="05000000000000000000" pitchFamily="2" charset="2"/>
                        <a:buChar char="v"/>
                      </a:pPr>
                      <a:r>
                        <a:rPr lang="en-US" dirty="0" smtClean="0"/>
                        <a:t>Accessed through cache, so buffering is required.</a:t>
                      </a:r>
                      <a:endParaRPr lang="en-US" dirty="0"/>
                    </a:p>
                  </a:txBody>
                  <a:tcPr/>
                </a:tc>
                <a:tc>
                  <a:txBody>
                    <a:bodyPr/>
                    <a:lstStyle/>
                    <a:p>
                      <a:pPr marL="285750" indent="-285750">
                        <a:buFont typeface="Wingdings" panose="05000000000000000000" pitchFamily="2" charset="2"/>
                        <a:buChar char="v"/>
                      </a:pPr>
                      <a:r>
                        <a:rPr lang="en-US" dirty="0" smtClean="0"/>
                        <a:t>No buffering. </a:t>
                      </a:r>
                      <a:endParaRPr lang="en-US" dirty="0"/>
                    </a:p>
                  </a:txBody>
                  <a:tcPr/>
                </a:tc>
              </a:tr>
              <a:tr h="370840">
                <a:tc>
                  <a:txBody>
                    <a:bodyPr/>
                    <a:lstStyle/>
                    <a:p>
                      <a:pPr marL="285750" indent="-285750">
                        <a:buFont typeface="Wingdings" panose="05000000000000000000" pitchFamily="2" charset="2"/>
                        <a:buChar char="v"/>
                      </a:pPr>
                      <a:r>
                        <a:rPr lang="en-US" dirty="0" smtClean="0"/>
                        <a:t>More complex.</a:t>
                      </a:r>
                      <a:endParaRPr lang="en-US" dirty="0"/>
                    </a:p>
                  </a:txBody>
                  <a:tcPr/>
                </a:tc>
                <a:tc>
                  <a:txBody>
                    <a:bodyPr/>
                    <a:lstStyle/>
                    <a:p>
                      <a:pPr marL="285750" indent="-285750">
                        <a:buFont typeface="Wingdings" panose="05000000000000000000" pitchFamily="2" charset="2"/>
                        <a:buChar char="v"/>
                      </a:pPr>
                      <a:r>
                        <a:rPr lang="en-US" dirty="0" smtClean="0"/>
                        <a:t>Less complex.</a:t>
                      </a:r>
                      <a:endParaRPr lang="en-US" dirty="0"/>
                    </a:p>
                  </a:txBody>
                  <a:tcPr/>
                </a:tc>
              </a:tr>
              <a:tr h="370840">
                <a:tc>
                  <a:txBody>
                    <a:bodyPr/>
                    <a:lstStyle/>
                    <a:p>
                      <a:pPr marL="285750" indent="-285750">
                        <a:buFont typeface="Wingdings" panose="05000000000000000000" pitchFamily="2" charset="2"/>
                        <a:buChar char="v"/>
                      </a:pPr>
                      <a:r>
                        <a:rPr lang="en-US" dirty="0" smtClean="0"/>
                        <a:t>Hard</a:t>
                      </a:r>
                      <a:r>
                        <a:rPr lang="en-US" baseline="0" dirty="0" smtClean="0"/>
                        <a:t> drive, Pen drives.</a:t>
                      </a:r>
                      <a:endParaRPr lang="en-US" dirty="0"/>
                    </a:p>
                  </a:txBody>
                  <a:tcPr/>
                </a:tc>
                <a:tc>
                  <a:txBody>
                    <a:bodyPr/>
                    <a:lstStyle/>
                    <a:p>
                      <a:pPr marL="285750" indent="-285750">
                        <a:buFont typeface="Wingdings" panose="05000000000000000000" pitchFamily="2" charset="2"/>
                        <a:buChar char="v"/>
                      </a:pPr>
                      <a:r>
                        <a:rPr lang="en-US" dirty="0" smtClean="0"/>
                        <a:t>Keyboard, Serial port.</a:t>
                      </a:r>
                      <a:endParaRPr lang="en-US" dirty="0"/>
                    </a:p>
                  </a:txBody>
                  <a:tcPr/>
                </a:tc>
              </a:tr>
            </a:tbl>
          </a:graphicData>
        </a:graphic>
      </p:graphicFrame>
    </p:spTree>
    <p:extLst>
      <p:ext uri="{BB962C8B-B14F-4D97-AF65-F5344CB8AC3E}">
        <p14:creationId xmlns:p14="http://schemas.microsoft.com/office/powerpoint/2010/main" val="17404303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987" y="404812"/>
            <a:ext cx="3410977" cy="1584027"/>
          </a:xfrm>
        </p:spPr>
        <p:txBody>
          <a:bodyPr>
            <a:normAutofit/>
          </a:bodyPr>
          <a:lstStyle/>
          <a:p>
            <a:r>
              <a:rPr lang="en-US" dirty="0" smtClean="0"/>
              <a:t>Advantages of open Source software </a:t>
            </a:r>
            <a:endParaRPr lang="en-US" dirty="0"/>
          </a:p>
        </p:txBody>
      </p:sp>
      <p:sp>
        <p:nvSpPr>
          <p:cNvPr id="3" name="TextBox 2"/>
          <p:cNvSpPr txBox="1"/>
          <p:nvPr/>
        </p:nvSpPr>
        <p:spPr>
          <a:xfrm>
            <a:off x="5257800" y="793376"/>
            <a:ext cx="6064623" cy="5078313"/>
          </a:xfrm>
          <a:prstGeom prst="rect">
            <a:avLst/>
          </a:prstGeom>
          <a:noFill/>
        </p:spPr>
        <p:txBody>
          <a:bodyPr wrap="square" rtlCol="0">
            <a:spAutoFit/>
          </a:bodyPr>
          <a:lstStyle/>
          <a:p>
            <a:pPr>
              <a:buFont typeface="Wingdings" pitchFamily="2" charset="2"/>
              <a:buChar char="Ø"/>
            </a:pPr>
            <a:r>
              <a:rPr lang="en-US" sz="3600" dirty="0" smtClean="0"/>
              <a:t>Availability of source code.</a:t>
            </a:r>
          </a:p>
          <a:p>
            <a:r>
              <a:rPr lang="en-US" sz="3600" dirty="0" smtClean="0"/>
              <a:t>  </a:t>
            </a:r>
          </a:p>
          <a:p>
            <a:pPr>
              <a:buFont typeface="Wingdings" pitchFamily="2" charset="2"/>
              <a:buChar char="Ø"/>
            </a:pPr>
            <a:r>
              <a:rPr lang="en-US" sz="3600" dirty="0" smtClean="0"/>
              <a:t>Does not depend on vendors.</a:t>
            </a:r>
          </a:p>
          <a:p>
            <a:r>
              <a:rPr lang="en-US" sz="3600" dirty="0" smtClean="0"/>
              <a:t> </a:t>
            </a:r>
          </a:p>
          <a:p>
            <a:pPr>
              <a:buFont typeface="Wingdings" pitchFamily="2" charset="2"/>
              <a:buChar char="Ø"/>
            </a:pPr>
            <a:r>
              <a:rPr lang="en-US" sz="3600" dirty="0" smtClean="0"/>
              <a:t>Quality in open source </a:t>
            </a:r>
          </a:p>
          <a:p>
            <a:pPr>
              <a:buFont typeface="Wingdings" pitchFamily="2" charset="2"/>
              <a:buChar char="Ø"/>
            </a:pPr>
            <a:endParaRPr lang="en-US" sz="3600" dirty="0" smtClean="0"/>
          </a:p>
          <a:p>
            <a:pPr>
              <a:buFont typeface="Wingdings" pitchFamily="2" charset="2"/>
              <a:buChar char="Ø"/>
            </a:pPr>
            <a:r>
              <a:rPr lang="en-US" sz="3600" dirty="0" smtClean="0"/>
              <a:t>software is better.</a:t>
            </a:r>
          </a:p>
          <a:p>
            <a:pPr>
              <a:buFont typeface="Wingdings" pitchFamily="2" charset="2"/>
              <a:buChar char="Ø"/>
            </a:pPr>
            <a:endParaRPr lang="en-US" sz="3600" dirty="0" smtClean="0"/>
          </a:p>
          <a:p>
            <a:pPr>
              <a:buFont typeface="Wingdings" pitchFamily="2" charset="2"/>
              <a:buChar char="Ø"/>
            </a:pPr>
            <a:r>
              <a:rPr lang="en-US" sz="3600" dirty="0" smtClean="0"/>
              <a:t>Lesser hardware cost. </a:t>
            </a:r>
            <a:endParaRPr lang="en-US" sz="36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253" y="3120887"/>
            <a:ext cx="3084443" cy="3084443"/>
          </a:xfrm>
          <a:prstGeom prst="rect">
            <a:avLst/>
          </a:prstGeom>
        </p:spPr>
      </p:pic>
    </p:spTree>
    <p:extLst>
      <p:ext uri="{BB962C8B-B14F-4D97-AF65-F5344CB8AC3E}">
        <p14:creationId xmlns:p14="http://schemas.microsoft.com/office/powerpoint/2010/main" val="396323659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988" y="539283"/>
            <a:ext cx="2663676" cy="1584027"/>
          </a:xfrm>
        </p:spPr>
        <p:txBody>
          <a:bodyPr>
            <a:noAutofit/>
          </a:bodyPr>
          <a:lstStyle/>
          <a:p>
            <a:r>
              <a:rPr lang="en-US" sz="4800" dirty="0">
                <a:cs typeface="Times New Roman" panose="02020603050405020304" pitchFamily="18" charset="0"/>
              </a:rPr>
              <a:t>Interrupt </a:t>
            </a:r>
            <a:r>
              <a:rPr lang="en-US" sz="4800" dirty="0" smtClean="0">
                <a:cs typeface="Times New Roman" panose="02020603050405020304" pitchFamily="18" charset="0"/>
              </a:rPr>
              <a:t>ReQuests (IRQ)</a:t>
            </a:r>
            <a:endParaRPr lang="en-US" sz="4800" dirty="0"/>
          </a:p>
        </p:txBody>
      </p:sp>
      <p:sp>
        <p:nvSpPr>
          <p:cNvPr id="3" name="TextBox 2"/>
          <p:cNvSpPr txBox="1"/>
          <p:nvPr/>
        </p:nvSpPr>
        <p:spPr>
          <a:xfrm>
            <a:off x="5136777" y="579358"/>
            <a:ext cx="6750423" cy="6924973"/>
          </a:xfrm>
          <a:prstGeom prst="rect">
            <a:avLst/>
          </a:prstGeom>
          <a:noFill/>
        </p:spPr>
        <p:txBody>
          <a:bodyPr wrap="square" rtlCol="0">
            <a:spAutoFit/>
          </a:bodyPr>
          <a:lstStyle/>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 hardware signal sent to the processor that temporarily stops a running program and allows a special program to run instead</a:t>
            </a:r>
            <a:r>
              <a:rPr lang="en-US" sz="2000" dirty="0" smtClean="0">
                <a:latin typeface="Times New Roman" panose="02020603050405020304" pitchFamily="18" charset="0"/>
                <a:cs typeface="Times New Roman" panose="02020603050405020304" pitchFamily="18" charset="0"/>
              </a:rPr>
              <a:t>.</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Auto-detecting IRQ number</a:t>
            </a:r>
          </a:p>
          <a:p>
            <a:pPr>
              <a:buFont typeface="Wingdings" panose="05000000000000000000" pitchFamily="2" charset="2"/>
              <a:buChar char="Ø"/>
            </a:pPr>
            <a:r>
              <a:rPr lang="en-US" altLang="en-US" sz="2000" dirty="0">
                <a:latin typeface="Times New Roman" panose="02020603050405020304" pitchFamily="18" charset="0"/>
                <a:cs typeface="Times New Roman" panose="02020603050405020304" pitchFamily="18" charset="0"/>
              </a:rPr>
              <a:t>Probing</a:t>
            </a:r>
          </a:p>
          <a:p>
            <a:pPr lvl="1">
              <a:buFont typeface="Wingdings" panose="05000000000000000000" pitchFamily="2" charset="2"/>
              <a:buChar char="ü"/>
            </a:pPr>
            <a:r>
              <a:rPr lang="en-US" altLang="en-US" sz="2000" dirty="0">
                <a:latin typeface="Times New Roman" panose="02020603050405020304" pitchFamily="18" charset="0"/>
                <a:cs typeface="Times New Roman" panose="02020603050405020304" pitchFamily="18" charset="0"/>
              </a:rPr>
              <a:t>Way for driver to determine which IRQ line to be used by device.</a:t>
            </a:r>
          </a:p>
          <a:p>
            <a:pPr lvl="1">
              <a:buFont typeface="Wingdings" panose="05000000000000000000" pitchFamily="2" charset="2"/>
              <a:buChar char="ü"/>
            </a:pPr>
            <a:r>
              <a:rPr lang="en-US" altLang="en-US" sz="2000" dirty="0">
                <a:latin typeface="Times New Roman" panose="02020603050405020304" pitchFamily="18" charset="0"/>
                <a:cs typeface="Times New Roman" panose="02020603050405020304" pitchFamily="18" charset="0"/>
              </a:rPr>
              <a:t>Driver tells device to generate interrupts.</a:t>
            </a:r>
          </a:p>
          <a:p>
            <a:pPr lvl="1">
              <a:buFont typeface="Wingdings" panose="05000000000000000000" pitchFamily="2" charset="2"/>
              <a:buChar char="ü"/>
            </a:pPr>
            <a:r>
              <a:rPr lang="en-US" altLang="en-US" sz="2000" dirty="0">
                <a:latin typeface="Times New Roman" panose="02020603050405020304" pitchFamily="18" charset="0"/>
                <a:cs typeface="Times New Roman" panose="02020603050405020304" pitchFamily="18" charset="0"/>
              </a:rPr>
              <a:t>Only one line should be activated.</a:t>
            </a:r>
          </a:p>
          <a:p>
            <a:pPr lvl="1">
              <a:buFont typeface="Wingdings" panose="05000000000000000000" pitchFamily="2" charset="2"/>
              <a:buChar char="v"/>
            </a:pPr>
            <a:r>
              <a:rPr lang="en-US" altLang="en-US" sz="2000" b="1" dirty="0" err="1">
                <a:latin typeface="Times New Roman" panose="02020603050405020304" pitchFamily="18" charset="0"/>
                <a:cs typeface="Times New Roman" panose="02020603050405020304" pitchFamily="18" charset="0"/>
              </a:rPr>
              <a:t>probe_irq_on</a:t>
            </a:r>
            <a:r>
              <a:rPr lang="en-US" altLang="en-US" sz="2000" dirty="0">
                <a:latin typeface="Times New Roman" panose="02020603050405020304" pitchFamily="18" charset="0"/>
                <a:cs typeface="Times New Roman" panose="02020603050405020304" pitchFamily="18" charset="0"/>
              </a:rPr>
              <a:t>(void);</a:t>
            </a:r>
          </a:p>
          <a:p>
            <a:pPr lvl="1">
              <a:buFont typeface="Wingdings" panose="05000000000000000000" pitchFamily="2" charset="2"/>
              <a:buChar char="v"/>
            </a:pPr>
            <a:r>
              <a:rPr lang="en-US" altLang="en-US" sz="2000" b="1" dirty="0" err="1">
                <a:latin typeface="Times New Roman" panose="02020603050405020304" pitchFamily="18" charset="0"/>
                <a:cs typeface="Times New Roman" panose="02020603050405020304" pitchFamily="18" charset="0"/>
              </a:rPr>
              <a:t>probe_irq_off</a:t>
            </a:r>
            <a:r>
              <a:rPr lang="en-US" altLang="en-US" sz="2000" dirty="0">
                <a:latin typeface="Times New Roman" panose="02020603050405020304" pitchFamily="18" charset="0"/>
                <a:cs typeface="Times New Roman" panose="02020603050405020304" pitchFamily="18" charset="0"/>
              </a:rPr>
              <a:t>(unsigned long</a:t>
            </a:r>
            <a:r>
              <a:rPr lang="en-US" altLang="en-US" sz="2000" dirty="0" smtClean="0">
                <a:latin typeface="Times New Roman" panose="02020603050405020304" pitchFamily="18" charset="0"/>
                <a:cs typeface="Times New Roman" panose="02020603050405020304" pitchFamily="18" charset="0"/>
              </a:rPr>
              <a:t>);</a:t>
            </a:r>
          </a:p>
          <a:p>
            <a:pPr lvl="1">
              <a:buFont typeface="Wingdings" panose="05000000000000000000" pitchFamily="2" charset="2"/>
              <a:buChar char="v"/>
            </a:pPr>
            <a:endParaRPr lang="en-US" alt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None/>
            </a:pPr>
            <a:r>
              <a:rPr lang="en-US" altLang="en-US" sz="2400" i="1" dirty="0" smtClean="0">
                <a:latin typeface="Times New Roman" panose="02020603050405020304" pitchFamily="18" charset="0"/>
                <a:cs typeface="Times New Roman" panose="02020603050405020304" pitchFamily="18" charset="0"/>
              </a:rPr>
              <a:t>These </a:t>
            </a:r>
            <a:r>
              <a:rPr lang="en-US" altLang="en-US" sz="2400" i="1" dirty="0">
                <a:latin typeface="Times New Roman" panose="02020603050405020304" pitchFamily="18" charset="0"/>
                <a:cs typeface="Times New Roman" panose="02020603050405020304" pitchFamily="18" charset="0"/>
              </a:rPr>
              <a:t>functions are used by the driver when it has to probe to determine what interrupt line is being used by a device.  The result of </a:t>
            </a:r>
            <a:r>
              <a:rPr lang="en-US" altLang="en-US" sz="2400" b="1" i="1" dirty="0" err="1">
                <a:latin typeface="Times New Roman" panose="02020603050405020304" pitchFamily="18" charset="0"/>
                <a:cs typeface="Times New Roman" panose="02020603050405020304" pitchFamily="18" charset="0"/>
              </a:rPr>
              <a:t>probe_irq_on</a:t>
            </a:r>
            <a:r>
              <a:rPr lang="en-US" altLang="en-US" sz="2400" i="1" dirty="0">
                <a:latin typeface="Times New Roman" panose="02020603050405020304" pitchFamily="18" charset="0"/>
                <a:cs typeface="Times New Roman" panose="02020603050405020304" pitchFamily="18" charset="0"/>
              </a:rPr>
              <a:t> must be passed back to </a:t>
            </a:r>
            <a:r>
              <a:rPr lang="en-US" altLang="en-US" sz="2400" b="1" i="1" dirty="0" err="1">
                <a:latin typeface="Times New Roman" panose="02020603050405020304" pitchFamily="18" charset="0"/>
                <a:cs typeface="Times New Roman" panose="02020603050405020304" pitchFamily="18" charset="0"/>
              </a:rPr>
              <a:t>probe_irq_off</a:t>
            </a:r>
            <a:r>
              <a:rPr lang="en-US" altLang="en-US" sz="2400" i="1" dirty="0">
                <a:latin typeface="Times New Roman" panose="02020603050405020304" pitchFamily="18" charset="0"/>
                <a:cs typeface="Times New Roman" panose="02020603050405020304" pitchFamily="18" charset="0"/>
              </a:rPr>
              <a:t> after the interrupt has been generated.  The return value of </a:t>
            </a:r>
            <a:r>
              <a:rPr lang="en-US" altLang="en-US" sz="2400" b="1" i="1" dirty="0" err="1">
                <a:latin typeface="Times New Roman" panose="02020603050405020304" pitchFamily="18" charset="0"/>
                <a:cs typeface="Times New Roman" panose="02020603050405020304" pitchFamily="18" charset="0"/>
              </a:rPr>
              <a:t>probe_irq_off</a:t>
            </a:r>
            <a:r>
              <a:rPr lang="en-US" altLang="en-US" sz="2400" i="1" dirty="0">
                <a:latin typeface="Times New Roman" panose="02020603050405020304" pitchFamily="18" charset="0"/>
                <a:cs typeface="Times New Roman" panose="02020603050405020304" pitchFamily="18" charset="0"/>
              </a:rPr>
              <a:t> is the detected interrupt number.</a:t>
            </a:r>
            <a:r>
              <a:rPr lang="en-US" altLang="en-US" sz="2400" dirty="0">
                <a:latin typeface="Times New Roman" panose="02020603050405020304" pitchFamily="18" charset="0"/>
                <a:cs typeface="Times New Roman" panose="02020603050405020304" pitchFamily="18" charset="0"/>
              </a:rPr>
              <a:t> </a:t>
            </a:r>
          </a:p>
          <a:p>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323659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Handler</a:t>
            </a:r>
          </a:p>
        </p:txBody>
      </p:sp>
      <p:sp>
        <p:nvSpPr>
          <p:cNvPr id="3" name="TextBox 2"/>
          <p:cNvSpPr txBox="1"/>
          <p:nvPr/>
        </p:nvSpPr>
        <p:spPr>
          <a:xfrm>
            <a:off x="407988" y="1268413"/>
            <a:ext cx="10031506" cy="4862870"/>
          </a:xfrm>
          <a:prstGeom prst="rect">
            <a:avLst/>
          </a:prstGeom>
          <a:noFill/>
        </p:spPr>
        <p:txBody>
          <a:bodyPr wrap="square" rtlCol="0">
            <a:spAutoFit/>
          </a:bodyPr>
          <a:lstStyle/>
          <a:p>
            <a:r>
              <a:rPr lang="en-US" altLang="en-US" sz="2000" dirty="0" smtClean="0">
                <a:latin typeface="Times New Roman" panose="02020603050405020304" pitchFamily="18" charset="0"/>
                <a:cs typeface="Times New Roman" panose="02020603050405020304" pitchFamily="18" charset="0"/>
              </a:rPr>
              <a:t>                    A </a:t>
            </a:r>
            <a:r>
              <a:rPr lang="en-US" sz="2000" dirty="0">
                <a:latin typeface="Times New Roman" panose="02020603050405020304" pitchFamily="18" charset="0"/>
                <a:cs typeface="Times New Roman" panose="02020603050405020304" pitchFamily="18" charset="0"/>
              </a:rPr>
              <a:t>callback function in an operating system, or a device driver whose execution is triggered by the reception of an </a:t>
            </a:r>
            <a:r>
              <a:rPr lang="en-US" sz="2000" dirty="0">
                <a:latin typeface="Times New Roman" panose="02020603050405020304" pitchFamily="18" charset="0"/>
                <a:cs typeface="Times New Roman" panose="02020603050405020304" pitchFamily="18" charset="0"/>
                <a:hlinkClick r:id="rId2" tooltip="Interrupt"/>
              </a:rPr>
              <a:t>interrupt</a:t>
            </a:r>
            <a:r>
              <a:rPr lang="en-US" dirty="0">
                <a:latin typeface="Times New Roman" panose="02020603050405020304" pitchFamily="18" charset="0"/>
                <a:cs typeface="Times New Roman" panose="02020603050405020304" pitchFamily="18" charset="0"/>
              </a:rPr>
              <a:t>.</a:t>
            </a:r>
            <a:r>
              <a:rPr lang="en-US" dirty="0"/>
              <a:t> </a:t>
            </a:r>
            <a:endParaRPr lang="en-US" dirty="0" smtClean="0"/>
          </a:p>
          <a:p>
            <a:endParaRPr lang="en-US" alt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altLang="en-US" dirty="0">
                <a:latin typeface="Times New Roman" panose="02020603050405020304" pitchFamily="18" charset="0"/>
                <a:cs typeface="Times New Roman" panose="02020603050405020304" pitchFamily="18" charset="0"/>
              </a:rPr>
              <a:t>Initializing the IRQ </a:t>
            </a:r>
            <a:r>
              <a:rPr lang="en-US" altLang="en-US" dirty="0" smtClean="0">
                <a:latin typeface="Times New Roman" panose="02020603050405020304" pitchFamily="18" charset="0"/>
                <a:cs typeface="Times New Roman" panose="02020603050405020304" pitchFamily="18" charset="0"/>
              </a:rPr>
              <a:t>interface</a:t>
            </a:r>
          </a:p>
          <a:p>
            <a:pPr>
              <a:buFont typeface="Wingdings" panose="05000000000000000000" pitchFamily="2" charset="2"/>
              <a:buChar char="Ø"/>
            </a:pPr>
            <a:endParaRPr lang="en-US" altLang="en-US" dirty="0">
              <a:latin typeface="Times New Roman" panose="02020603050405020304" pitchFamily="18" charset="0"/>
              <a:cs typeface="Times New Roman" panose="02020603050405020304" pitchFamily="18" charset="0"/>
            </a:endParaRPr>
          </a:p>
          <a:p>
            <a:pPr>
              <a:buFont typeface="Wingdings" panose="05000000000000000000" pitchFamily="2" charset="2"/>
              <a:buNone/>
            </a:pP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             </a:t>
            </a:r>
            <a:r>
              <a:rPr lang="en-US" altLang="en-US" b="1" dirty="0" err="1">
                <a:latin typeface="Times New Roman" panose="02020603050405020304" pitchFamily="18" charset="0"/>
                <a:cs typeface="Times New Roman" panose="02020603050405020304" pitchFamily="18" charset="0"/>
              </a:rPr>
              <a:t>request_irq</a:t>
            </a:r>
            <a:r>
              <a:rPr lang="en-US" altLang="en-US" dirty="0">
                <a:latin typeface="Times New Roman" panose="02020603050405020304" pitchFamily="18" charset="0"/>
                <a:cs typeface="Times New Roman" panose="02020603050405020304" pitchFamily="18" charset="0"/>
              </a:rPr>
              <a:t>(unsigned </a:t>
            </a:r>
            <a:r>
              <a:rPr lang="en-US" altLang="en-US" dirty="0" err="1">
                <a:latin typeface="Times New Roman" panose="02020603050405020304" pitchFamily="18" charset="0"/>
                <a:cs typeface="Times New Roman" panose="02020603050405020304" pitchFamily="18" charset="0"/>
              </a:rPr>
              <a:t>int</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irq</a:t>
            </a:r>
            <a:r>
              <a:rPr lang="en-US" altLang="en-US" dirty="0">
                <a:latin typeface="Times New Roman" panose="02020603050405020304" pitchFamily="18" charset="0"/>
                <a:cs typeface="Times New Roman" panose="02020603050405020304" pitchFamily="18" charset="0"/>
              </a:rPr>
              <a:t>, void (*handler)(), unsigned long flags, </a:t>
            </a:r>
            <a:r>
              <a:rPr lang="en-US" altLang="en-US" dirty="0" err="1">
                <a:latin typeface="Times New Roman" panose="02020603050405020304" pitchFamily="18" charset="0"/>
                <a:cs typeface="Times New Roman" panose="02020603050405020304" pitchFamily="18" charset="0"/>
              </a:rPr>
              <a:t>const</a:t>
            </a:r>
            <a:r>
              <a:rPr lang="en-US" altLang="en-US" dirty="0">
                <a:latin typeface="Times New Roman" panose="02020603050405020304" pitchFamily="18" charset="0"/>
                <a:cs typeface="Times New Roman" panose="02020603050405020304" pitchFamily="18" charset="0"/>
              </a:rPr>
              <a:t> char *device, void *</a:t>
            </a:r>
            <a:r>
              <a:rPr lang="en-US" altLang="en-US" dirty="0" err="1">
                <a:latin typeface="Times New Roman" panose="02020603050405020304" pitchFamily="18" charset="0"/>
                <a:cs typeface="Times New Roman" panose="02020603050405020304" pitchFamily="18" charset="0"/>
              </a:rPr>
              <a:t>dev_id</a:t>
            </a:r>
            <a:r>
              <a:rPr lang="en-US" altLang="en-US" dirty="0">
                <a:latin typeface="Times New Roman" panose="02020603050405020304" pitchFamily="18" charset="0"/>
                <a:cs typeface="Times New Roman" panose="02020603050405020304" pitchFamily="18" charset="0"/>
              </a:rPr>
              <a:t>);</a:t>
            </a:r>
            <a:r>
              <a:rPr lang="en-US" altLang="en-US" b="1" dirty="0">
                <a:latin typeface="Times New Roman" panose="02020603050405020304" pitchFamily="18" charset="0"/>
                <a:cs typeface="Times New Roman" panose="02020603050405020304" pitchFamily="18" charset="0"/>
              </a:rPr>
              <a:t> 	</a:t>
            </a:r>
            <a:endParaRPr lang="en-US" altLang="en-US" dirty="0">
              <a:latin typeface="Times New Roman" panose="02020603050405020304" pitchFamily="18" charset="0"/>
              <a:cs typeface="Times New Roman" panose="02020603050405020304" pitchFamily="18" charset="0"/>
            </a:endParaRPr>
          </a:p>
          <a:p>
            <a:pPr>
              <a:buFont typeface="Wingdings" panose="05000000000000000000" pitchFamily="2" charset="2"/>
              <a:buNone/>
            </a:pPr>
            <a:r>
              <a:rPr lang="en-US" altLang="en-US" b="1" dirty="0">
                <a:latin typeface="Times New Roman" panose="02020603050405020304" pitchFamily="18" charset="0"/>
                <a:cs typeface="Times New Roman" panose="02020603050405020304" pitchFamily="18" charset="0"/>
              </a:rPr>
              <a:t>	 </a:t>
            </a:r>
            <a:r>
              <a:rPr lang="en-US" altLang="en-US" b="1" dirty="0" err="1">
                <a:latin typeface="Times New Roman" panose="02020603050405020304" pitchFamily="18" charset="0"/>
                <a:cs typeface="Times New Roman" panose="02020603050405020304" pitchFamily="18" charset="0"/>
              </a:rPr>
              <a:t>free_irq</a:t>
            </a:r>
            <a:r>
              <a:rPr lang="en-US" altLang="en-US" dirty="0">
                <a:latin typeface="Times New Roman" panose="02020603050405020304" pitchFamily="18" charset="0"/>
                <a:cs typeface="Times New Roman" panose="02020603050405020304" pitchFamily="18" charset="0"/>
              </a:rPr>
              <a:t>(unsigned </a:t>
            </a:r>
            <a:r>
              <a:rPr lang="en-US" altLang="en-US" dirty="0" err="1">
                <a:latin typeface="Times New Roman" panose="02020603050405020304" pitchFamily="18" charset="0"/>
                <a:cs typeface="Times New Roman" panose="02020603050405020304" pitchFamily="18" charset="0"/>
              </a:rPr>
              <a:t>int</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irq</a:t>
            </a:r>
            <a:r>
              <a:rPr lang="en-US" altLang="en-US" dirty="0">
                <a:latin typeface="Times New Roman" panose="02020603050405020304" pitchFamily="18" charset="0"/>
                <a:cs typeface="Times New Roman" panose="02020603050405020304" pitchFamily="18" charset="0"/>
              </a:rPr>
              <a:t>, void *</a:t>
            </a:r>
            <a:r>
              <a:rPr lang="en-US" altLang="en-US" dirty="0" err="1">
                <a:latin typeface="Times New Roman" panose="02020603050405020304" pitchFamily="18" charset="0"/>
                <a:cs typeface="Times New Roman" panose="02020603050405020304" pitchFamily="18" charset="0"/>
              </a:rPr>
              <a:t>dev_id</a:t>
            </a:r>
            <a:r>
              <a:rPr lang="en-US" altLang="en-US" dirty="0">
                <a:latin typeface="Times New Roman" panose="02020603050405020304" pitchFamily="18" charset="0"/>
                <a:cs typeface="Times New Roman" panose="02020603050405020304" pitchFamily="18" charset="0"/>
              </a:rPr>
              <a:t>);</a:t>
            </a:r>
          </a:p>
          <a:p>
            <a:pPr>
              <a:buFont typeface="Wingdings" panose="05000000000000000000" pitchFamily="2" charset="2"/>
              <a:buNone/>
            </a:pPr>
            <a:r>
              <a:rPr lang="en-US" altLang="en-US" b="1" i="1" dirty="0">
                <a:latin typeface="Times New Roman" panose="02020603050405020304" pitchFamily="18" charset="0"/>
                <a:cs typeface="Times New Roman" panose="02020603050405020304" pitchFamily="18" charset="0"/>
              </a:rPr>
              <a:t>	</a:t>
            </a:r>
            <a:r>
              <a:rPr lang="en-US" altLang="en-US" i="1" dirty="0">
                <a:latin typeface="Times New Roman" panose="02020603050405020304" pitchFamily="18" charset="0"/>
                <a:cs typeface="Times New Roman" panose="02020603050405020304" pitchFamily="18" charset="0"/>
              </a:rPr>
              <a:t>These calls are used to register and unregister and interrupt handler.</a:t>
            </a:r>
          </a:p>
          <a:p>
            <a:pPr>
              <a:buFont typeface="Wingdings" panose="05000000000000000000" pitchFamily="2" charset="2"/>
              <a:buChar char="Ø"/>
            </a:pPr>
            <a:r>
              <a:rPr lang="en-US" altLang="en-US" dirty="0">
                <a:latin typeface="Times New Roman" panose="02020603050405020304" pitchFamily="18" charset="0"/>
                <a:cs typeface="Times New Roman" panose="02020603050405020304" pitchFamily="18" charset="0"/>
              </a:rPr>
              <a:t>Disabling Interrupts</a:t>
            </a:r>
          </a:p>
          <a:p>
            <a:pPr lvl="1">
              <a:buFont typeface="Wingdings" panose="05000000000000000000" pitchFamily="2" charset="2"/>
              <a:buChar char="ü"/>
            </a:pPr>
            <a:r>
              <a:rPr lang="en-US" altLang="en-US" dirty="0">
                <a:latin typeface="Times New Roman" panose="02020603050405020304" pitchFamily="18" charset="0"/>
                <a:cs typeface="Times New Roman" panose="02020603050405020304" pitchFamily="18" charset="0"/>
              </a:rPr>
              <a:t>When kernel doesn’t want to be interrupted</a:t>
            </a:r>
          </a:p>
          <a:p>
            <a:pPr lvl="1">
              <a:buFont typeface="Wingdings" panose="05000000000000000000" pitchFamily="2" charset="2"/>
              <a:buChar char="ü"/>
            </a:pPr>
            <a:r>
              <a:rPr lang="en-US" altLang="en-US" b="1" dirty="0">
                <a:latin typeface="Times New Roman" panose="02020603050405020304" pitchFamily="18" charset="0"/>
                <a:cs typeface="Times New Roman" panose="02020603050405020304" pitchFamily="18" charset="0"/>
              </a:rPr>
              <a:t>cli</a:t>
            </a:r>
            <a:r>
              <a:rPr lang="en-US" altLang="en-US" dirty="0">
                <a:latin typeface="Times New Roman" panose="02020603050405020304" pitchFamily="18" charset="0"/>
                <a:cs typeface="Times New Roman" panose="02020603050405020304" pitchFamily="18" charset="0"/>
              </a:rPr>
              <a:t>(void);</a:t>
            </a:r>
          </a:p>
          <a:p>
            <a:pPr>
              <a:buFont typeface="Wingdings" panose="05000000000000000000" pitchFamily="2" charset="2"/>
              <a:buNone/>
            </a:pPr>
            <a:r>
              <a:rPr lang="en-US" altLang="en-US" i="1" dirty="0">
                <a:latin typeface="Times New Roman" panose="02020603050405020304" pitchFamily="18" charset="0"/>
                <a:cs typeface="Times New Roman" panose="02020603050405020304" pitchFamily="18" charset="0"/>
              </a:rPr>
              <a:t>	                 “Clear the Interrupts flag” – disable interrupts</a:t>
            </a:r>
            <a:r>
              <a:rPr lang="en-US" altLang="en-US" dirty="0">
                <a:latin typeface="Times New Roman" panose="02020603050405020304" pitchFamily="18" charset="0"/>
                <a:cs typeface="Times New Roman" panose="02020603050405020304" pitchFamily="18" charset="0"/>
              </a:rPr>
              <a:t> </a:t>
            </a:r>
            <a:r>
              <a:rPr lang="en-US" altLang="en-US" b="1" dirty="0">
                <a:latin typeface="Times New Roman" panose="02020603050405020304" pitchFamily="18" charset="0"/>
                <a:cs typeface="Times New Roman" panose="02020603050405020304" pitchFamily="18" charset="0"/>
              </a:rPr>
              <a:t> </a:t>
            </a:r>
            <a:endParaRPr lang="en-US" altLang="en-US"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ü"/>
            </a:pPr>
            <a:r>
              <a:rPr lang="en-US" altLang="en-US" b="1" dirty="0" err="1">
                <a:latin typeface="Times New Roman" panose="02020603050405020304" pitchFamily="18" charset="0"/>
                <a:cs typeface="Times New Roman" panose="02020603050405020304" pitchFamily="18" charset="0"/>
              </a:rPr>
              <a:t>sti</a:t>
            </a:r>
            <a:r>
              <a:rPr lang="en-US" altLang="en-US" dirty="0">
                <a:latin typeface="Times New Roman" panose="02020603050405020304" pitchFamily="18" charset="0"/>
                <a:cs typeface="Times New Roman" panose="02020603050405020304" pitchFamily="18" charset="0"/>
              </a:rPr>
              <a:t>(void);</a:t>
            </a:r>
          </a:p>
          <a:p>
            <a:pPr>
              <a:buFont typeface="Wingdings" panose="05000000000000000000" pitchFamily="2" charset="2"/>
              <a:buNone/>
            </a:pPr>
            <a:r>
              <a:rPr lang="en-US" altLang="en-US" i="1" dirty="0">
                <a:latin typeface="Times New Roman" panose="02020603050405020304" pitchFamily="18" charset="0"/>
                <a:cs typeface="Times New Roman" panose="02020603050405020304" pitchFamily="18" charset="0"/>
              </a:rPr>
              <a:t>	                  “Set the Interrupts flag” – enable interrupts</a:t>
            </a:r>
            <a:r>
              <a:rPr lang="en-US" altLang="en-US" dirty="0">
                <a:latin typeface="Times New Roman" panose="02020603050405020304" pitchFamily="18" charset="0"/>
                <a:cs typeface="Times New Roman" panose="02020603050405020304" pitchFamily="18" charset="0"/>
              </a:rPr>
              <a:t> </a:t>
            </a:r>
          </a:p>
          <a:p>
            <a:pPr>
              <a:buFont typeface="Wingdings" panose="05000000000000000000" pitchFamily="2" charset="2"/>
              <a:buNone/>
            </a:pPr>
            <a:r>
              <a:rPr lang="en-US" altLang="en-US" dirty="0">
                <a:latin typeface="Times New Roman" panose="02020603050405020304" pitchFamily="18" charset="0"/>
                <a:cs typeface="Times New Roman" panose="02020603050405020304" pitchFamily="18" charset="0"/>
              </a:rPr>
              <a:t> </a:t>
            </a:r>
          </a:p>
          <a:p>
            <a:endParaRPr lang="en-US" dirty="0"/>
          </a:p>
        </p:txBody>
      </p:sp>
    </p:spTree>
    <p:extLst>
      <p:ext uri="{BB962C8B-B14F-4D97-AF65-F5344CB8AC3E}">
        <p14:creationId xmlns:p14="http://schemas.microsoft.com/office/powerpoint/2010/main" val="225445711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42459" y="569166"/>
            <a:ext cx="10031506" cy="4062651"/>
          </a:xfrm>
          <a:prstGeom prst="rect">
            <a:avLst/>
          </a:prstGeom>
          <a:noFill/>
        </p:spPr>
        <p:txBody>
          <a:bodyPr wrap="square" rtlCol="0">
            <a:spAutoFit/>
          </a:bodyPr>
          <a:lstStyle/>
          <a:p>
            <a:r>
              <a:rPr lang="en-US" altLang="en-US" sz="2400" dirty="0">
                <a:latin typeface="Times New Roman" panose="02020603050405020304" pitchFamily="18" charset="0"/>
                <a:cs typeface="Times New Roman" panose="02020603050405020304" pitchFamily="18" charset="0"/>
              </a:rPr>
              <a:t>Interrupt Handler split into two halves</a:t>
            </a:r>
          </a:p>
          <a:p>
            <a:pPr>
              <a:buFont typeface="Wingdings" panose="05000000000000000000" pitchFamily="2" charset="2"/>
              <a:buChar char="Ø"/>
            </a:pPr>
            <a:r>
              <a:rPr lang="en-US" altLang="en-US" sz="2400" dirty="0">
                <a:latin typeface="Times New Roman" panose="02020603050405020304" pitchFamily="18" charset="0"/>
                <a:cs typeface="Times New Roman" panose="02020603050405020304" pitchFamily="18" charset="0"/>
              </a:rPr>
              <a:t>“Top Half”</a:t>
            </a:r>
          </a:p>
          <a:p>
            <a:pPr lvl="2"/>
            <a:r>
              <a:rPr lang="en-US" altLang="en-US" sz="2400" dirty="0">
                <a:latin typeface="Times New Roman" panose="02020603050405020304" pitchFamily="18" charset="0"/>
                <a:cs typeface="Times New Roman" panose="02020603050405020304" pitchFamily="18" charset="0"/>
              </a:rPr>
              <a:t>Scheduled immediately when an interrupt occurs.</a:t>
            </a:r>
          </a:p>
          <a:p>
            <a:pPr lvl="2"/>
            <a:r>
              <a:rPr lang="en-US" sz="2400" dirty="0">
                <a:latin typeface="Times New Roman" panose="02020603050405020304" pitchFamily="18" charset="0"/>
                <a:cs typeface="Times New Roman" panose="02020603050405020304" pitchFamily="18" charset="0"/>
              </a:rPr>
              <a:t>Performs only the work that is time-critical, such as acknowledging receipt of the interrupt or resetting the hardware.</a:t>
            </a:r>
            <a:endParaRPr lang="en-US" alt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altLang="en-US" sz="2400" dirty="0">
                <a:latin typeface="Times New Roman" panose="02020603050405020304" pitchFamily="18" charset="0"/>
                <a:cs typeface="Times New Roman" panose="02020603050405020304" pitchFamily="18" charset="0"/>
              </a:rPr>
              <a:t>“Bottom Half”</a:t>
            </a:r>
          </a:p>
          <a:p>
            <a:pPr lvl="2"/>
            <a:r>
              <a:rPr lang="en-US" altLang="en-US" sz="2400" dirty="0">
                <a:latin typeface="Times New Roman" panose="02020603050405020304" pitchFamily="18" charset="0"/>
                <a:cs typeface="Times New Roman" panose="02020603050405020304" pitchFamily="18" charset="0"/>
              </a:rPr>
              <a:t>Scheduled after the top half.</a:t>
            </a:r>
          </a:p>
          <a:p>
            <a:pPr lvl="2"/>
            <a:r>
              <a:rPr lang="en-US" altLang="en-US" sz="2400" dirty="0">
                <a:latin typeface="Times New Roman" panose="02020603050405020304" pitchFamily="18" charset="0"/>
                <a:cs typeface="Times New Roman" panose="02020603050405020304" pitchFamily="18" charset="0"/>
              </a:rPr>
              <a:t>Executed at a safer time (because interrupts enabled).</a:t>
            </a:r>
          </a:p>
          <a:p>
            <a:pPr eaLnBrk="0" hangingPunct="0">
              <a:lnSpc>
                <a:spcPct val="100000"/>
              </a:lnSpc>
              <a:spcBef>
                <a:spcPct val="0"/>
              </a:spcBef>
              <a:buClrTx/>
              <a:buSzTx/>
              <a:buFontTx/>
              <a:buNone/>
            </a:pPr>
            <a:r>
              <a:rPr lang="en-US" altLang="en-US" sz="2400" b="1" dirty="0">
                <a:latin typeface="Times New Roman" panose="02020603050405020304" pitchFamily="18" charset="0"/>
                <a:cs typeface="Times New Roman" panose="02020603050405020304" pitchFamily="18" charset="0"/>
              </a:rPr>
              <a:t>   	</a:t>
            </a:r>
            <a:r>
              <a:rPr lang="en-US" altLang="en-US" sz="2400" b="1" dirty="0" err="1">
                <a:latin typeface="Times New Roman" panose="02020603050405020304" pitchFamily="18" charset="0"/>
                <a:cs typeface="Times New Roman" panose="02020603050405020304" pitchFamily="18" charset="0"/>
              </a:rPr>
              <a:t>mark_bh</a:t>
            </a:r>
            <a:r>
              <a:rPr lang="en-US" altLang="en-US" sz="2400" dirty="0">
                <a:latin typeface="Times New Roman" panose="02020603050405020304" pitchFamily="18" charset="0"/>
                <a:cs typeface="Times New Roman" panose="02020603050405020304" pitchFamily="18" charset="0"/>
              </a:rPr>
              <a:t>(</a:t>
            </a:r>
            <a:r>
              <a:rPr lang="en-US" altLang="en-US" sz="2400" dirty="0" err="1">
                <a:latin typeface="Times New Roman" panose="02020603050405020304" pitchFamily="18" charset="0"/>
                <a:cs typeface="Times New Roman" panose="02020603050405020304" pitchFamily="18" charset="0"/>
              </a:rPr>
              <a:t>int</a:t>
            </a:r>
            <a:r>
              <a:rPr lang="en-US" altLang="en-US" sz="2400" dirty="0">
                <a:latin typeface="Times New Roman" panose="02020603050405020304" pitchFamily="18" charset="0"/>
                <a:cs typeface="Times New Roman" panose="02020603050405020304" pitchFamily="18" charset="0"/>
              </a:rPr>
              <a:t> nr);</a:t>
            </a:r>
          </a:p>
          <a:p>
            <a:pPr eaLnBrk="0" hangingPunct="0">
              <a:lnSpc>
                <a:spcPct val="100000"/>
              </a:lnSpc>
              <a:spcBef>
                <a:spcPct val="0"/>
              </a:spcBef>
              <a:buClrTx/>
              <a:buSzTx/>
              <a:buFontTx/>
              <a:buNone/>
            </a:pPr>
            <a:r>
              <a:rPr lang="en-US" altLang="en-US" sz="2400" dirty="0">
                <a:latin typeface="Times New Roman" panose="02020603050405020304" pitchFamily="18" charset="0"/>
                <a:cs typeface="Times New Roman" panose="02020603050405020304" pitchFamily="18" charset="0"/>
              </a:rPr>
              <a:t>	         </a:t>
            </a:r>
            <a:r>
              <a:rPr lang="en-US" altLang="en-US" sz="2400" i="1" dirty="0">
                <a:latin typeface="Times New Roman" panose="02020603050405020304" pitchFamily="18" charset="0"/>
                <a:cs typeface="Times New Roman" panose="02020603050405020304" pitchFamily="18" charset="0"/>
              </a:rPr>
              <a:t>This function marks a bottom half for execution</a:t>
            </a:r>
            <a:endParaRPr lang="en-US" altLang="en-US" sz="24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6487873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D4DE8C01-5E51-462E-BD0E-8C94C287BD42}"/>
              </a:ext>
            </a:extLst>
          </p:cNvPr>
          <p:cNvSpPr>
            <a:spLocks noGrp="1"/>
          </p:cNvSpPr>
          <p:nvPr>
            <p:ph type="body" sz="quarter" idx="11"/>
          </p:nvPr>
        </p:nvSpPr>
        <p:spPr>
          <a:xfrm>
            <a:off x="4018209" y="465991"/>
            <a:ext cx="7626170" cy="3565096"/>
          </a:xfrm>
        </p:spPr>
        <p:txBody>
          <a:bodyPr>
            <a:normAutofit fontScale="92500" lnSpcReduction="20000"/>
          </a:bodyPr>
          <a:lstStyle/>
          <a:p>
            <a:pPr>
              <a:lnSpc>
                <a:spcPct val="100000"/>
              </a:lnSpc>
            </a:pPr>
            <a:r>
              <a:rPr lang="pt-PT" sz="9600" b="1" dirty="0" smtClean="0">
                <a:solidFill>
                  <a:srgbClr val="00B0E3"/>
                </a:solidFill>
                <a:latin typeface="Calibri" panose="020F0502020204030204" pitchFamily="34" charset="0"/>
              </a:rPr>
              <a:t>Memory</a:t>
            </a:r>
          </a:p>
          <a:p>
            <a:pPr>
              <a:lnSpc>
                <a:spcPct val="100000"/>
              </a:lnSpc>
            </a:pPr>
            <a:r>
              <a:rPr lang="pt-PT" sz="9600" b="1" dirty="0" smtClean="0">
                <a:solidFill>
                  <a:srgbClr val="00B0E3"/>
                </a:solidFill>
                <a:latin typeface="Calibri" panose="020F0502020204030204" pitchFamily="34" charset="0"/>
              </a:rPr>
              <a:t>Management</a:t>
            </a:r>
            <a:r>
              <a:rPr lang="pt-PT" sz="9600" b="1" dirty="0">
                <a:solidFill>
                  <a:srgbClr val="00B0E3"/>
                </a:solidFill>
                <a:latin typeface="Calibri" panose="020F0502020204030204" pitchFamily="34" charset="0"/>
              </a:rPr>
              <a:t/>
            </a:r>
            <a:br>
              <a:rPr lang="pt-PT" sz="9600" b="1" dirty="0">
                <a:solidFill>
                  <a:srgbClr val="00B0E3"/>
                </a:solidFill>
                <a:latin typeface="Calibri" panose="020F0502020204030204" pitchFamily="34" charset="0"/>
              </a:rPr>
            </a:br>
            <a:endParaRPr lang="pt-PT" sz="9600" b="1" dirty="0">
              <a:solidFill>
                <a:srgbClr val="00B0E3"/>
              </a:solidFill>
              <a:latin typeface="Calibri" panose="020F0502020204030204" pitchFamily="34" charset="0"/>
            </a:endParaRPr>
          </a:p>
        </p:txBody>
      </p:sp>
      <p:pic>
        <p:nvPicPr>
          <p:cNvPr id="5" name="Picture Placeholder 4" hidden="1">
            <a:extLst>
              <a:ext uri="{FF2B5EF4-FFF2-40B4-BE49-F238E27FC236}">
                <a16:creationId xmlns:a16="http://schemas.microsoft.com/office/drawing/2014/main" xmlns=""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3539" y="2651760"/>
            <a:ext cx="3569652" cy="4206240"/>
          </a:xfrm>
          <a:prstGeom prst="rect">
            <a:avLst/>
          </a:prstGeom>
        </p:spPr>
      </p:pic>
    </p:spTree>
    <p:extLst>
      <p:ext uri="{BB962C8B-B14F-4D97-AF65-F5344CB8AC3E}">
        <p14:creationId xmlns:p14="http://schemas.microsoft.com/office/powerpoint/2010/main" val="9628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t>VIRTUAL MEMORY</a:t>
            </a:r>
          </a:p>
        </p:txBody>
      </p:sp>
      <p:sp>
        <p:nvSpPr>
          <p:cNvPr id="5" name="TextBox 4"/>
          <p:cNvSpPr txBox="1"/>
          <p:nvPr/>
        </p:nvSpPr>
        <p:spPr>
          <a:xfrm>
            <a:off x="4023984" y="1162396"/>
            <a:ext cx="6481482" cy="2677656"/>
          </a:xfrm>
          <a:prstGeom prst="rect">
            <a:avLst/>
          </a:prstGeom>
          <a:noFill/>
        </p:spPr>
        <p:txBody>
          <a:bodyPr wrap="square" rtlCol="0">
            <a:spAutoFit/>
          </a:bodyPr>
          <a:lstStyle/>
          <a:p>
            <a:pPr algn="just">
              <a:buFont typeface="Wingdings" panose="05000000000000000000" pitchFamily="2" charset="2"/>
              <a:buChar char="Ø"/>
            </a:pPr>
            <a:r>
              <a:rPr lang="en-US" sz="2800" dirty="0"/>
              <a:t>The term ‘Virtual memory’ refers to something which appears to be present but actually it is not.</a:t>
            </a:r>
          </a:p>
          <a:p>
            <a:pPr algn="just">
              <a:buFont typeface="Wingdings" panose="05000000000000000000" pitchFamily="2" charset="2"/>
              <a:buChar char="Ø"/>
            </a:pPr>
            <a:r>
              <a:rPr lang="en-US" sz="2800" dirty="0"/>
              <a:t>The virtual memory technique allows users to use more memory for a program than the real memory of a computer. </a:t>
            </a:r>
            <a:endParaRPr lang="en-US" sz="2400" dirty="0"/>
          </a:p>
        </p:txBody>
      </p:sp>
      <p:pic>
        <p:nvPicPr>
          <p:cNvPr id="4" name="Picture 3"/>
          <p:cNvPicPr>
            <a:picLocks noChangeAspect="1"/>
          </p:cNvPicPr>
          <p:nvPr/>
        </p:nvPicPr>
        <p:blipFill>
          <a:blip r:embed="rId2"/>
          <a:stretch>
            <a:fillRect/>
          </a:stretch>
        </p:blipFill>
        <p:spPr>
          <a:xfrm>
            <a:off x="79374" y="3454541"/>
            <a:ext cx="5601479" cy="2906502"/>
          </a:xfrm>
          <a:prstGeom prst="rect">
            <a:avLst/>
          </a:prstGeom>
        </p:spPr>
      </p:pic>
    </p:spTree>
    <p:extLst>
      <p:ext uri="{BB962C8B-B14F-4D97-AF65-F5344CB8AC3E}">
        <p14:creationId xmlns:p14="http://schemas.microsoft.com/office/powerpoint/2010/main" val="279461006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988" y="270342"/>
            <a:ext cx="11016604" cy="863600"/>
          </a:xfrm>
        </p:spPr>
        <p:txBody>
          <a:bodyPr>
            <a:normAutofit fontScale="90000"/>
          </a:bodyPr>
          <a:lstStyle/>
          <a:p>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p>
        </p:txBody>
      </p:sp>
      <p:sp>
        <p:nvSpPr>
          <p:cNvPr id="3" name="TextBox 2"/>
          <p:cNvSpPr txBox="1"/>
          <p:nvPr/>
        </p:nvSpPr>
        <p:spPr>
          <a:xfrm>
            <a:off x="188260" y="327025"/>
            <a:ext cx="8364071" cy="1938992"/>
          </a:xfrm>
          <a:prstGeom prst="rect">
            <a:avLst/>
          </a:prstGeom>
          <a:noFill/>
        </p:spPr>
        <p:txBody>
          <a:bodyPr wrap="square" rtlCol="0">
            <a:spAutoFit/>
          </a:bodyPr>
          <a:lstStyle/>
          <a:p>
            <a:pPr>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Page</a:t>
            </a:r>
            <a:r>
              <a:rPr lang="en-US" sz="2400" dirty="0"/>
              <a:t>: </a:t>
            </a:r>
            <a:r>
              <a:rPr lang="en-US" sz="2400" dirty="0">
                <a:latin typeface="Times New Roman" panose="02020603050405020304" pitchFamily="18" charset="0"/>
                <a:cs typeface="Times New Roman" panose="02020603050405020304" pitchFamily="18" charset="0"/>
              </a:rPr>
              <a:t>Memory is divided into chunks of equal size called Page.</a:t>
            </a:r>
          </a:p>
          <a:p>
            <a:pPr>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Page tables</a:t>
            </a:r>
            <a:r>
              <a:rPr lang="en-US" sz="2400" dirty="0">
                <a:latin typeface="Times New Roman" panose="02020603050405020304" pitchFamily="18" charset="0"/>
                <a:cs typeface="Times New Roman" panose="02020603050405020304" pitchFamily="18" charset="0"/>
              </a:rPr>
              <a:t>: The data structure used by a virtual memory system to store the mapping between virtual addresses and physical addresses.</a:t>
            </a:r>
          </a:p>
          <a:p>
            <a:endParaRPr lang="en-US"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2383692" y="2266017"/>
            <a:ext cx="6356927" cy="3852441"/>
          </a:xfrm>
          <a:prstGeom prst="rect">
            <a:avLst/>
          </a:prstGeom>
        </p:spPr>
      </p:pic>
    </p:spTree>
    <p:extLst>
      <p:ext uri="{BB962C8B-B14F-4D97-AF65-F5344CB8AC3E}">
        <p14:creationId xmlns:p14="http://schemas.microsoft.com/office/powerpoint/2010/main" val="271438288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Times New Roman" panose="02020603050405020304" pitchFamily="18" charset="0"/>
                <a:cs typeface="Times New Roman" panose="02020603050405020304" pitchFamily="18" charset="0"/>
              </a:rPr>
              <a:t>Page Replacement Algorithms</a:t>
            </a:r>
          </a:p>
        </p:txBody>
      </p:sp>
      <p:sp>
        <p:nvSpPr>
          <p:cNvPr id="5" name="TextBox 4"/>
          <p:cNvSpPr txBox="1"/>
          <p:nvPr/>
        </p:nvSpPr>
        <p:spPr>
          <a:xfrm>
            <a:off x="5163671" y="1237129"/>
            <a:ext cx="6481482" cy="4216539"/>
          </a:xfrm>
          <a:prstGeom prst="rect">
            <a:avLst/>
          </a:prstGeom>
          <a:noFill/>
        </p:spPr>
        <p:txBody>
          <a:bodyPr wrap="square" rtlCol="0">
            <a:spAutoFit/>
          </a:bodyPr>
          <a:lstStyle/>
          <a:p>
            <a:pPr>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Needed to decide which page needed to be replaced when new page comes in.</a:t>
            </a:r>
          </a:p>
          <a:p>
            <a:pPr>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Whenever a new page is referred and not present in memory, page fault occurs and Operating System replaces one of the existing pages with newly needed page</a:t>
            </a:r>
            <a:r>
              <a:rPr lang="en-US" sz="2400" dirty="0">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Type</a:t>
            </a:r>
            <a:r>
              <a:rPr lang="en-US" sz="2800" dirty="0">
                <a:latin typeface="Times New Roman" panose="02020603050405020304" pitchFamily="18" charset="0"/>
                <a:cs typeface="Times New Roman" panose="02020603050405020304" pitchFamily="18" charset="0"/>
              </a:rPr>
              <a:t>s</a:t>
            </a:r>
            <a:endParaRPr lang="en-US" sz="24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ü"/>
            </a:pPr>
            <a:r>
              <a:rPr lang="en-US" sz="3600" dirty="0">
                <a:latin typeface="Times New Roman" panose="02020603050405020304" pitchFamily="18" charset="0"/>
                <a:cs typeface="Times New Roman" panose="02020603050405020304" pitchFamily="18" charset="0"/>
              </a:rPr>
              <a:t>LRU</a:t>
            </a:r>
          </a:p>
          <a:p>
            <a:pPr lvl="1">
              <a:buFont typeface="Wingdings" panose="05000000000000000000" pitchFamily="2" charset="2"/>
              <a:buChar char="ü"/>
            </a:pPr>
            <a:r>
              <a:rPr lang="en-US" sz="3600" dirty="0">
                <a:latin typeface="Times New Roman" panose="02020603050405020304" pitchFamily="18" charset="0"/>
                <a:cs typeface="Times New Roman" panose="02020603050405020304" pitchFamily="18" charset="0"/>
              </a:rPr>
              <a:t>Buddy</a:t>
            </a:r>
          </a:p>
        </p:txBody>
      </p:sp>
    </p:spTree>
    <p:extLst>
      <p:ext uri="{BB962C8B-B14F-4D97-AF65-F5344CB8AC3E}">
        <p14:creationId xmlns:p14="http://schemas.microsoft.com/office/powerpoint/2010/main" val="338339180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8800" dirty="0"/>
              <a:t>LRU</a:t>
            </a:r>
          </a:p>
        </p:txBody>
      </p:sp>
      <p:sp>
        <p:nvSpPr>
          <p:cNvPr id="5" name="TextBox 4"/>
          <p:cNvSpPr txBox="1"/>
          <p:nvPr/>
        </p:nvSpPr>
        <p:spPr>
          <a:xfrm>
            <a:off x="5217459" y="425966"/>
            <a:ext cx="6481482" cy="1569660"/>
          </a:xfrm>
          <a:prstGeom prst="rect">
            <a:avLst/>
          </a:prstGeom>
          <a:noFill/>
        </p:spPr>
        <p:txBody>
          <a:bodyPr wrap="square" rtlCol="0">
            <a:spAutoFit/>
          </a:bodyPr>
          <a:lstStyle/>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A least recently used page algorithm, keeps track of page usage over a short period of time.</a:t>
            </a:r>
            <a:r>
              <a:rPr lang="en-US" sz="3200" dirty="0"/>
              <a:t> </a:t>
            </a:r>
          </a:p>
        </p:txBody>
      </p:sp>
      <p:pic>
        <p:nvPicPr>
          <p:cNvPr id="6" name="Picture 5"/>
          <p:cNvPicPr>
            <a:picLocks noChangeAspect="1"/>
          </p:cNvPicPr>
          <p:nvPr/>
        </p:nvPicPr>
        <p:blipFill>
          <a:blip r:embed="rId2"/>
          <a:stretch>
            <a:fillRect/>
          </a:stretch>
        </p:blipFill>
        <p:spPr>
          <a:xfrm>
            <a:off x="4922487" y="2316771"/>
            <a:ext cx="6340390" cy="3938357"/>
          </a:xfrm>
          <a:prstGeom prst="rect">
            <a:avLst/>
          </a:prstGeom>
        </p:spPr>
      </p:pic>
    </p:spTree>
    <p:extLst>
      <p:ext uri="{BB962C8B-B14F-4D97-AF65-F5344CB8AC3E}">
        <p14:creationId xmlns:p14="http://schemas.microsoft.com/office/powerpoint/2010/main" val="406840437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en-US" sz="4400" dirty="0"/>
              <a:t>Buddy Algorithm</a:t>
            </a:r>
            <a:endParaRPr lang="en-US" sz="4400" dirty="0"/>
          </a:p>
        </p:txBody>
      </p:sp>
      <p:sp>
        <p:nvSpPr>
          <p:cNvPr id="5" name="TextBox 4"/>
          <p:cNvSpPr txBox="1"/>
          <p:nvPr/>
        </p:nvSpPr>
        <p:spPr>
          <a:xfrm>
            <a:off x="4922487" y="56634"/>
            <a:ext cx="6481482" cy="2246769"/>
          </a:xfrm>
          <a:prstGeom prst="rect">
            <a:avLst/>
          </a:prstGeom>
          <a:noFill/>
        </p:spPr>
        <p:txBody>
          <a:bodyPr wrap="square" rtlCol="0">
            <a:spAutoFit/>
          </a:bodyPr>
          <a:lstStyle/>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Invented in 1963 by Harry Markowitz.</a:t>
            </a:r>
          </a:p>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A memory allocation algorithm that divides memory into partitions to try to satisfy a memory request as suitably as possible.</a:t>
            </a:r>
          </a:p>
        </p:txBody>
      </p:sp>
      <p:pic>
        <p:nvPicPr>
          <p:cNvPr id="4" name="Picture 3"/>
          <p:cNvPicPr>
            <a:picLocks noChangeAspect="1"/>
          </p:cNvPicPr>
          <p:nvPr/>
        </p:nvPicPr>
        <p:blipFill>
          <a:blip r:embed="rId2"/>
          <a:stretch>
            <a:fillRect/>
          </a:stretch>
        </p:blipFill>
        <p:spPr>
          <a:xfrm>
            <a:off x="4545106" y="2267327"/>
            <a:ext cx="6858863" cy="4371384"/>
          </a:xfrm>
          <a:prstGeom prst="rect">
            <a:avLst/>
          </a:prstGeom>
        </p:spPr>
      </p:pic>
    </p:spTree>
    <p:extLst>
      <p:ext uri="{BB962C8B-B14F-4D97-AF65-F5344CB8AC3E}">
        <p14:creationId xmlns:p14="http://schemas.microsoft.com/office/powerpoint/2010/main" val="164255440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a:t>Memory Swapping</a:t>
            </a:r>
          </a:p>
        </p:txBody>
      </p:sp>
      <p:sp>
        <p:nvSpPr>
          <p:cNvPr id="3" name="TextBox 2"/>
          <p:cNvSpPr txBox="1"/>
          <p:nvPr/>
        </p:nvSpPr>
        <p:spPr>
          <a:xfrm>
            <a:off x="5056095" y="228637"/>
            <a:ext cx="6750423" cy="2985433"/>
          </a:xfrm>
          <a:prstGeom prst="rect">
            <a:avLst/>
          </a:prstGeom>
          <a:noFill/>
        </p:spPr>
        <p:txBody>
          <a:bodyPr wrap="square" rtlCol="0">
            <a:spAutoFit/>
          </a:bodyPr>
          <a:lstStyle/>
          <a:p>
            <a:pPr marL="285750" indent="-28575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Interchanging the pages between physical memory and disk is called as Swapping.</a:t>
            </a:r>
          </a:p>
          <a:p>
            <a:pPr marL="285750" indent="-28575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The exact state or "page" of memory is copied to the disk to make the data contiguous and easy to restore later.</a:t>
            </a:r>
            <a:br>
              <a:rPr lang="en-US" sz="2800" dirty="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a:p>
            <a:endParaRPr lang="en-US" sz="2000" dirty="0"/>
          </a:p>
        </p:txBody>
      </p:sp>
      <p:pic>
        <p:nvPicPr>
          <p:cNvPr id="4" name="Picture 3"/>
          <p:cNvPicPr>
            <a:picLocks noChangeAspect="1"/>
          </p:cNvPicPr>
          <p:nvPr/>
        </p:nvPicPr>
        <p:blipFill>
          <a:blip r:embed="rId2"/>
          <a:stretch>
            <a:fillRect/>
          </a:stretch>
        </p:blipFill>
        <p:spPr>
          <a:xfrm>
            <a:off x="5532066" y="2590994"/>
            <a:ext cx="5377138" cy="3773751"/>
          </a:xfrm>
          <a:prstGeom prst="rect">
            <a:avLst/>
          </a:prstGeom>
        </p:spPr>
      </p:pic>
    </p:spTree>
    <p:extLst>
      <p:ext uri="{BB962C8B-B14F-4D97-AF65-F5344CB8AC3E}">
        <p14:creationId xmlns:p14="http://schemas.microsoft.com/office/powerpoint/2010/main" val="14470467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988" y="404812"/>
            <a:ext cx="3168930" cy="1584027"/>
          </a:xfrm>
        </p:spPr>
        <p:txBody>
          <a:bodyPr>
            <a:normAutofit/>
          </a:bodyPr>
          <a:lstStyle/>
          <a:p>
            <a:r>
              <a:rPr lang="en-US" dirty="0" smtClean="0"/>
              <a:t>Disadvantages of Open Source Software </a:t>
            </a:r>
            <a:endParaRPr lang="en-US" dirty="0"/>
          </a:p>
        </p:txBody>
      </p:sp>
      <p:sp>
        <p:nvSpPr>
          <p:cNvPr id="3" name="TextBox 2"/>
          <p:cNvSpPr txBox="1"/>
          <p:nvPr/>
        </p:nvSpPr>
        <p:spPr>
          <a:xfrm>
            <a:off x="4961966" y="1021976"/>
            <a:ext cx="6804210" cy="4524315"/>
          </a:xfrm>
          <a:prstGeom prst="rect">
            <a:avLst/>
          </a:prstGeom>
          <a:noFill/>
        </p:spPr>
        <p:txBody>
          <a:bodyPr wrap="square" rtlCol="0">
            <a:spAutoFit/>
          </a:bodyPr>
          <a:lstStyle/>
          <a:p>
            <a:pPr>
              <a:buFont typeface="Wingdings" pitchFamily="2" charset="2"/>
              <a:buChar char="Ø"/>
            </a:pPr>
            <a:r>
              <a:rPr lang="en-US" sz="3200" dirty="0" smtClean="0"/>
              <a:t>Not easy to use and requires a certain learning curves. </a:t>
            </a:r>
          </a:p>
          <a:p>
            <a:pPr>
              <a:buFont typeface="Wingdings" pitchFamily="2" charset="2"/>
              <a:buChar char="Ø"/>
            </a:pPr>
            <a:r>
              <a:rPr lang="en-US" sz="3200" dirty="0" smtClean="0"/>
              <a:t>Incompatibility issue with software and hardware (3</a:t>
            </a:r>
            <a:r>
              <a:rPr lang="en-US" sz="3200" baseline="30000" dirty="0" smtClean="0"/>
              <a:t>rd</a:t>
            </a:r>
            <a:r>
              <a:rPr lang="en-US" sz="3200" dirty="0" smtClean="0"/>
              <a:t> party drivers). </a:t>
            </a:r>
          </a:p>
          <a:p>
            <a:pPr>
              <a:buFont typeface="Wingdings" pitchFamily="2" charset="2"/>
              <a:buChar char="Ø"/>
            </a:pPr>
            <a:r>
              <a:rPr lang="en-US" sz="3200" dirty="0" smtClean="0"/>
              <a:t>Bad codes and some unqualified people uses it. </a:t>
            </a:r>
          </a:p>
          <a:p>
            <a:pPr>
              <a:buFont typeface="Wingdings" pitchFamily="2" charset="2"/>
              <a:buChar char="Ø"/>
            </a:pPr>
            <a:r>
              <a:rPr lang="en-US" sz="3200" dirty="0" smtClean="0"/>
              <a:t>Less support available when things go wrong. </a:t>
            </a:r>
          </a:p>
          <a:p>
            <a:pPr>
              <a:buFont typeface="Wingdings" pitchFamily="2" charset="2"/>
              <a:buChar char="Ø"/>
            </a:pPr>
            <a:r>
              <a:rPr lang="en-US" sz="3200" dirty="0" smtClean="0"/>
              <a:t>Less user friendly. </a:t>
            </a:r>
            <a:endParaRPr lang="en-US" sz="32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650766" y="3518452"/>
            <a:ext cx="3084443" cy="3084443"/>
          </a:xfrm>
          <a:prstGeom prst="rect">
            <a:avLst/>
          </a:prstGeom>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7988" y="1268413"/>
            <a:ext cx="10031506" cy="2308324"/>
          </a:xfrm>
          <a:prstGeom prst="rect">
            <a:avLst/>
          </a:prstGeom>
          <a:noFill/>
        </p:spPr>
        <p:txBody>
          <a:bodyPr wrap="square" rtlCol="0">
            <a:spAutoFit/>
          </a:bodyPr>
          <a:lstStyle/>
          <a:p>
            <a:pPr>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Swap-in</a:t>
            </a:r>
          </a:p>
          <a:p>
            <a:r>
              <a:rPr lang="en-US" sz="2400" dirty="0">
                <a:latin typeface="Times New Roman" panose="02020603050405020304" pitchFamily="18" charset="0"/>
                <a:cs typeface="Times New Roman" panose="02020603050405020304" pitchFamily="18" charset="0"/>
              </a:rPr>
              <a:t>	The process of writing pages out from physical memory to disk is called as  	Swap-in.</a:t>
            </a:r>
          </a:p>
          <a:p>
            <a:pPr>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Swap-out</a:t>
            </a:r>
          </a:p>
          <a:p>
            <a:r>
              <a:rPr lang="en-US" sz="2400" dirty="0">
                <a:latin typeface="Times New Roman" panose="02020603050405020304" pitchFamily="18" charset="0"/>
                <a:cs typeface="Times New Roman" panose="02020603050405020304" pitchFamily="18" charset="0"/>
              </a:rPr>
              <a:t>	The process of loading pages from disk to physical memory is called as 	Swap-out.</a:t>
            </a:r>
          </a:p>
        </p:txBody>
      </p:sp>
      <p:pic>
        <p:nvPicPr>
          <p:cNvPr id="4" name="Picture 3"/>
          <p:cNvPicPr>
            <a:picLocks noChangeAspect="1"/>
          </p:cNvPicPr>
          <p:nvPr/>
        </p:nvPicPr>
        <p:blipFill>
          <a:blip r:embed="rId2"/>
          <a:stretch>
            <a:fillRect/>
          </a:stretch>
        </p:blipFill>
        <p:spPr>
          <a:xfrm>
            <a:off x="2300611" y="4585670"/>
            <a:ext cx="8949704" cy="1731414"/>
          </a:xfrm>
          <a:prstGeom prst="rect">
            <a:avLst/>
          </a:prstGeom>
        </p:spPr>
      </p:pic>
    </p:spTree>
    <p:extLst>
      <p:ext uri="{BB962C8B-B14F-4D97-AF65-F5344CB8AC3E}">
        <p14:creationId xmlns:p14="http://schemas.microsoft.com/office/powerpoint/2010/main" val="367695463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281530" y="210882"/>
            <a:ext cx="5791990" cy="2585323"/>
          </a:xfrm>
          <a:prstGeom prst="rect">
            <a:avLst/>
          </a:prstGeom>
          <a:noFill/>
        </p:spPr>
        <p:txBody>
          <a:bodyPr wrap="square" lIns="91440" tIns="45720" rIns="91440" bIns="45720">
            <a:spAutoFit/>
          </a:bodyPr>
          <a:lstStyle/>
          <a:p>
            <a:pPr algn="r"/>
            <a:r>
              <a:rPr lang="en-US" sz="5400" b="1" cap="none" spc="0" dirty="0" smtClean="0">
                <a:ln w="22225">
                  <a:solidFill>
                    <a:srgbClr val="0075B1"/>
                  </a:solidFill>
                  <a:prstDash val="solid"/>
                </a:ln>
                <a:solidFill>
                  <a:srgbClr val="0075B1"/>
                </a:solidFill>
                <a:effectLst/>
              </a:rPr>
              <a:t>THAT’s ALL FOLKS</a:t>
            </a:r>
          </a:p>
          <a:p>
            <a:pPr algn="r"/>
            <a:endParaRPr lang="en-US" sz="5400" b="1" dirty="0">
              <a:ln w="22225">
                <a:solidFill>
                  <a:srgbClr val="0075B1"/>
                </a:solidFill>
                <a:prstDash val="solid"/>
              </a:ln>
              <a:solidFill>
                <a:srgbClr val="0075B1"/>
              </a:solidFill>
            </a:endParaRPr>
          </a:p>
          <a:p>
            <a:pPr algn="r"/>
            <a:r>
              <a:rPr lang="en-US" sz="5400" b="1" dirty="0" err="1" smtClean="0">
                <a:ln w="22225">
                  <a:solidFill>
                    <a:srgbClr val="0075B1"/>
                  </a:solidFill>
                  <a:prstDash val="solid"/>
                </a:ln>
                <a:solidFill>
                  <a:srgbClr val="0075B1"/>
                </a:solidFill>
              </a:rPr>
              <a:t>Danke</a:t>
            </a:r>
            <a:r>
              <a:rPr lang="en-US" sz="5400" b="1" dirty="0" smtClean="0">
                <a:ln w="22225">
                  <a:solidFill>
                    <a:srgbClr val="0075B1"/>
                  </a:solidFill>
                  <a:prstDash val="solid"/>
                </a:ln>
                <a:solidFill>
                  <a:srgbClr val="0075B1"/>
                </a:solidFill>
              </a:rPr>
              <a:t>’</a:t>
            </a:r>
            <a:endParaRPr lang="en-US" sz="5400" b="1" cap="none" spc="0" dirty="0">
              <a:ln w="22225">
                <a:solidFill>
                  <a:srgbClr val="0075B1"/>
                </a:solidFill>
                <a:prstDash val="solid"/>
              </a:ln>
              <a:solidFill>
                <a:srgbClr val="0075B1"/>
              </a:solidFill>
              <a:effectLst/>
            </a:endParaRPr>
          </a:p>
        </p:txBody>
      </p:sp>
    </p:spTree>
    <p:extLst>
      <p:ext uri="{BB962C8B-B14F-4D97-AF65-F5344CB8AC3E}">
        <p14:creationId xmlns:p14="http://schemas.microsoft.com/office/powerpoint/2010/main" val="3292653215"/>
      </p:ext>
    </p:extLst>
  </p:cSld>
  <p:clrMapOvr>
    <a:masterClrMapping/>
  </p:clrMapOvr>
  <p:timing>
    <p:tnLst>
      <p:par>
        <p:cTn id="1" dur="indefinite" restart="never" nodeType="tmRoot"/>
      </p:par>
    </p:tnLst>
  </p:timing>
</p:sld>
</file>

<file path=ppt/theme/theme1.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libr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libr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751</TotalTime>
  <Words>3689</Words>
  <Application>Microsoft Office PowerPoint</Application>
  <PresentationFormat>Widescreen</PresentationFormat>
  <Paragraphs>605</Paragraphs>
  <Slides>91</Slides>
  <Notes>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91</vt:i4>
      </vt:variant>
    </vt:vector>
  </HeadingPairs>
  <TitlesOfParts>
    <vt:vector size="101" baseType="lpstr">
      <vt:lpstr>Arial</vt:lpstr>
      <vt:lpstr>Calibri</vt:lpstr>
      <vt:lpstr>Courier New</vt:lpstr>
      <vt:lpstr>Georgia</vt:lpstr>
      <vt:lpstr>Mangal</vt:lpstr>
      <vt:lpstr>Times New Roman</vt:lpstr>
      <vt:lpstr>Verdana</vt:lpstr>
      <vt:lpstr>Wingdings</vt:lpstr>
      <vt:lpstr>Content Layouts</vt:lpstr>
      <vt:lpstr>Capgemini 2017_Cover slides</vt:lpstr>
      <vt:lpstr>PowerPoint Presentation</vt:lpstr>
      <vt:lpstr>PowerPoint Presentation</vt:lpstr>
      <vt:lpstr>PowerPoint Presentation</vt:lpstr>
      <vt:lpstr>What is Linux ? </vt:lpstr>
      <vt:lpstr>ADVANTAGES</vt:lpstr>
      <vt:lpstr>History of Linux </vt:lpstr>
      <vt:lpstr>Open Source Software </vt:lpstr>
      <vt:lpstr>Advantages of open Source software </vt:lpstr>
      <vt:lpstr>Disadvantages of Open Source Software </vt:lpstr>
      <vt:lpstr>   Linux Distribution </vt:lpstr>
      <vt:lpstr>Linux Subsystems</vt:lpstr>
      <vt:lpstr>PowerPoint Presentation</vt:lpstr>
      <vt:lpstr>Literal Definition</vt:lpstr>
      <vt:lpstr>Formal Definition</vt:lpstr>
      <vt:lpstr>BASIC STRUCTURE</vt:lpstr>
      <vt:lpstr>Basic Facilities : CPU</vt:lpstr>
      <vt:lpstr>Basic Facilities : Memory (RAM)</vt:lpstr>
      <vt:lpstr>Basic Facilities : Devices</vt:lpstr>
      <vt:lpstr>TYPES OF KERNEL </vt:lpstr>
      <vt:lpstr>PowerPoint Presentation</vt:lpstr>
      <vt:lpstr>PowerPoint Presentation</vt:lpstr>
      <vt:lpstr>LINUX KERNEL</vt:lpstr>
      <vt:lpstr>PowerPoint Presentation</vt:lpstr>
      <vt:lpstr>Kernel Subsystems</vt:lpstr>
      <vt:lpstr>PowerPoint Presentation</vt:lpstr>
      <vt:lpstr>Process Scheduler (SCHED)</vt:lpstr>
      <vt:lpstr>Memory Manager (MM)</vt:lpstr>
      <vt:lpstr>Virtual File System (VFS)</vt:lpstr>
      <vt:lpstr>Network Interface (NET)</vt:lpstr>
      <vt:lpstr>PowerPoint Presentation</vt:lpstr>
      <vt:lpstr>LINUX BOOTING PROCESS</vt:lpstr>
      <vt:lpstr>1. BIOS</vt:lpstr>
      <vt:lpstr>2. MBR</vt:lpstr>
      <vt:lpstr>3. GRUB</vt:lpstr>
      <vt:lpstr>PowerPoint Presentation</vt:lpstr>
      <vt:lpstr>4. Kernel</vt:lpstr>
      <vt:lpstr>5. INIT</vt:lpstr>
      <vt:lpstr>5. INIT</vt:lpstr>
      <vt:lpstr>6. Runlevel         Programs</vt:lpstr>
      <vt:lpstr>6. Runlevel         Programs</vt:lpstr>
      <vt:lpstr>Final step :    LOGIN</vt:lpstr>
      <vt:lpstr>PowerPoint Presentation</vt:lpstr>
      <vt:lpstr>SHELL</vt:lpstr>
      <vt:lpstr>Common features of Shell </vt:lpstr>
      <vt:lpstr>Environment variables </vt:lpstr>
      <vt:lpstr>Environment Variables </vt:lpstr>
      <vt:lpstr>PowerPoint Presentation</vt:lpstr>
      <vt:lpstr>Process Management </vt:lpstr>
      <vt:lpstr>Process Management </vt:lpstr>
      <vt:lpstr>Types of Scheduling : </vt:lpstr>
      <vt:lpstr>PowerPoint Presentation</vt:lpstr>
      <vt:lpstr>Inter Process Management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DEVICE FILES  </vt:lpstr>
      <vt:lpstr>Types of device files</vt:lpstr>
      <vt:lpstr>Block vs Character devices </vt:lpstr>
      <vt:lpstr>Interrupt ReQuests (IRQ)</vt:lpstr>
      <vt:lpstr>Interrupt Handler</vt:lpstr>
      <vt:lpstr>PowerPoint Presentation</vt:lpstr>
      <vt:lpstr>PowerPoint Presentation</vt:lpstr>
      <vt:lpstr>VIRTUAL MEMORY</vt:lpstr>
      <vt:lpstr>  </vt:lpstr>
      <vt:lpstr>Page Replacement Algorithms</vt:lpstr>
      <vt:lpstr>LRU</vt:lpstr>
      <vt:lpstr>Buddy Algorithm</vt:lpstr>
      <vt:lpstr>Memory Swapping</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Aastha Verma</dc:creator>
  <cp:lastModifiedBy>Verma, Aastha</cp:lastModifiedBy>
  <cp:revision>49</cp:revision>
  <dcterms:created xsi:type="dcterms:W3CDTF">2018-07-22T17:20:45Z</dcterms:created>
  <dcterms:modified xsi:type="dcterms:W3CDTF">2018-07-31T06:38:37Z</dcterms:modified>
</cp:coreProperties>
</file>